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60" r:id="rId6"/>
    <p:sldId id="259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4.svg"/><Relationship Id="rId1" Type="http://schemas.openxmlformats.org/officeDocument/2006/relationships/image" Target="../media/image7.png"/><Relationship Id="rId6" Type="http://schemas.openxmlformats.org/officeDocument/2006/relationships/image" Target="../media/image18.svg"/><Relationship Id="rId5" Type="http://schemas.openxmlformats.org/officeDocument/2006/relationships/image" Target="../media/image9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4.svg"/><Relationship Id="rId1" Type="http://schemas.openxmlformats.org/officeDocument/2006/relationships/image" Target="../media/image7.png"/><Relationship Id="rId6" Type="http://schemas.openxmlformats.org/officeDocument/2006/relationships/image" Target="../media/image18.svg"/><Relationship Id="rId5" Type="http://schemas.openxmlformats.org/officeDocument/2006/relationships/image" Target="../media/image9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7D451B-3F43-47DE-A7EB-CC0EC24BF9E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0D4420C-55B1-4FC7-B1FB-972774E073F8}">
      <dgm:prSet/>
      <dgm:spPr/>
      <dgm:t>
        <a:bodyPr/>
        <a:lstStyle/>
        <a:p>
          <a:r>
            <a:rPr lang="en-GB"/>
            <a:t>Hashing is a mathematical method used in cryptography that converts data into a fixed-length bit string, creating a confused mess.</a:t>
          </a:r>
          <a:endParaRPr lang="en-US"/>
        </a:p>
      </dgm:t>
    </dgm:pt>
    <dgm:pt modelId="{9257D9FE-89B1-49E1-973F-3487CCC1006C}" type="parTrans" cxnId="{558DF389-DEE9-4CC9-8C40-B240789A28D9}">
      <dgm:prSet/>
      <dgm:spPr/>
      <dgm:t>
        <a:bodyPr/>
        <a:lstStyle/>
        <a:p>
          <a:endParaRPr lang="en-US"/>
        </a:p>
      </dgm:t>
    </dgm:pt>
    <dgm:pt modelId="{6A58C926-CBAE-48E3-86AD-71E428C20523}" type="sibTrans" cxnId="{558DF389-DEE9-4CC9-8C40-B240789A28D9}">
      <dgm:prSet/>
      <dgm:spPr/>
      <dgm:t>
        <a:bodyPr/>
        <a:lstStyle/>
        <a:p>
          <a:endParaRPr lang="en-US"/>
        </a:p>
      </dgm:t>
    </dgm:pt>
    <dgm:pt modelId="{1A1896F4-64E6-4867-B6A7-C71E99453A4B}">
      <dgm:prSet/>
      <dgm:spPr/>
      <dgm:t>
        <a:bodyPr/>
        <a:lstStyle/>
        <a:p>
          <a:r>
            <a:rPr lang="en-GB"/>
            <a:t>Hash functions have two crucial characteristics: they are easy to compute, but difficult or impossible to re-generate the original input from the hash value alone, and it's hard to create an initial input that would match a specific output.</a:t>
          </a:r>
          <a:endParaRPr lang="en-US"/>
        </a:p>
      </dgm:t>
    </dgm:pt>
    <dgm:pt modelId="{9EE84FEC-4128-4B2D-885F-57BF89C54E9B}" type="parTrans" cxnId="{D1A7646F-6AF1-44CF-BEB4-E772DCA0F7DE}">
      <dgm:prSet/>
      <dgm:spPr/>
      <dgm:t>
        <a:bodyPr/>
        <a:lstStyle/>
        <a:p>
          <a:endParaRPr lang="en-US"/>
        </a:p>
      </dgm:t>
    </dgm:pt>
    <dgm:pt modelId="{CD4CB346-432E-43C7-9AB1-EBF3DA7EB34A}" type="sibTrans" cxnId="{D1A7646F-6AF1-44CF-BEB4-E772DCA0F7DE}">
      <dgm:prSet/>
      <dgm:spPr/>
      <dgm:t>
        <a:bodyPr/>
        <a:lstStyle/>
        <a:p>
          <a:endParaRPr lang="en-US"/>
        </a:p>
      </dgm:t>
    </dgm:pt>
    <dgm:pt modelId="{E0DFF6C1-FC74-4BDD-B2F3-513B9EA4293E}">
      <dgm:prSet/>
      <dgm:spPr/>
      <dgm:t>
        <a:bodyPr/>
        <a:lstStyle/>
        <a:p>
          <a:r>
            <a:rPr lang="en-GB"/>
            <a:t>Hashing is a one-way mechanism and different hashing algorithms like MD5, SHA256, and Bcrypt are used to provide one-way scrambling.</a:t>
          </a:r>
          <a:endParaRPr lang="en-US"/>
        </a:p>
      </dgm:t>
    </dgm:pt>
    <dgm:pt modelId="{2F5A0136-954C-48A1-9808-F5EF8F59324A}" type="parTrans" cxnId="{58054496-F250-412D-9379-A2A5B0440B9B}">
      <dgm:prSet/>
      <dgm:spPr/>
      <dgm:t>
        <a:bodyPr/>
        <a:lstStyle/>
        <a:p>
          <a:endParaRPr lang="en-US"/>
        </a:p>
      </dgm:t>
    </dgm:pt>
    <dgm:pt modelId="{DD59D571-E261-40CC-8CD3-4F8EC1022713}" type="sibTrans" cxnId="{58054496-F250-412D-9379-A2A5B0440B9B}">
      <dgm:prSet/>
      <dgm:spPr/>
      <dgm:t>
        <a:bodyPr/>
        <a:lstStyle/>
        <a:p>
          <a:endParaRPr lang="en-US"/>
        </a:p>
      </dgm:t>
    </dgm:pt>
    <dgm:pt modelId="{E3F1F459-D4A1-4081-9443-D5DB7111F36E}">
      <dgm:prSet/>
      <dgm:spPr/>
      <dgm:t>
        <a:bodyPr/>
        <a:lstStyle/>
        <a:p>
          <a:r>
            <a:rPr lang="en-GB"/>
            <a:t>Hash implementations use salt to further randomize input, ensuring a different hashed password each time and protecting against hash function flaws.</a:t>
          </a:r>
          <a:endParaRPr lang="en-US"/>
        </a:p>
      </dgm:t>
    </dgm:pt>
    <dgm:pt modelId="{82CB7048-896B-42EF-879F-23D57DD630A7}" type="parTrans" cxnId="{0F64953A-10F6-4EDB-A36C-2A4AA724DEAB}">
      <dgm:prSet/>
      <dgm:spPr/>
      <dgm:t>
        <a:bodyPr/>
        <a:lstStyle/>
        <a:p>
          <a:endParaRPr lang="en-US"/>
        </a:p>
      </dgm:t>
    </dgm:pt>
    <dgm:pt modelId="{F5AD95B6-7C24-439B-86AF-E5047A510822}" type="sibTrans" cxnId="{0F64953A-10F6-4EDB-A36C-2A4AA724DEAB}">
      <dgm:prSet/>
      <dgm:spPr/>
      <dgm:t>
        <a:bodyPr/>
        <a:lstStyle/>
        <a:p>
          <a:endParaRPr lang="en-US"/>
        </a:p>
      </dgm:t>
    </dgm:pt>
    <dgm:pt modelId="{E4AD7EB9-6850-45AF-AF15-879AA31AE301}" type="pres">
      <dgm:prSet presAssocID="{5F7D451B-3F43-47DE-A7EB-CC0EC24BF9E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82720D-1C95-4E19-B8F0-D1F477E12868}" type="pres">
      <dgm:prSet presAssocID="{90D4420C-55B1-4FC7-B1FB-972774E073F8}" presName="compNode" presStyleCnt="0"/>
      <dgm:spPr/>
    </dgm:pt>
    <dgm:pt modelId="{5AE9E151-9B6F-4109-9DB7-90D17D561ACD}" type="pres">
      <dgm:prSet presAssocID="{90D4420C-55B1-4FC7-B1FB-972774E073F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1C5A3F61-ACEC-4C3E-8DF8-F5C97B616EE8}" type="pres">
      <dgm:prSet presAssocID="{90D4420C-55B1-4FC7-B1FB-972774E073F8}" presName="spaceRect" presStyleCnt="0"/>
      <dgm:spPr/>
    </dgm:pt>
    <dgm:pt modelId="{02DCFE2C-B618-419E-AF0F-27D9A228B331}" type="pres">
      <dgm:prSet presAssocID="{90D4420C-55B1-4FC7-B1FB-972774E073F8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3B718B0-C8E7-40FF-8FBC-7321C5DE7954}" type="pres">
      <dgm:prSet presAssocID="{6A58C926-CBAE-48E3-86AD-71E428C20523}" presName="sibTrans" presStyleCnt="0"/>
      <dgm:spPr/>
    </dgm:pt>
    <dgm:pt modelId="{324BA544-C3F8-4DD8-8508-569CEAAC2B0F}" type="pres">
      <dgm:prSet presAssocID="{1A1896F4-64E6-4867-B6A7-C71E99453A4B}" presName="compNode" presStyleCnt="0"/>
      <dgm:spPr/>
    </dgm:pt>
    <dgm:pt modelId="{32685EF1-FECA-404D-9621-811FB8CF7C88}" type="pres">
      <dgm:prSet presAssocID="{1A1896F4-64E6-4867-B6A7-C71E99453A4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3584F42-A5F6-4A07-A352-95F009CCCB6E}" type="pres">
      <dgm:prSet presAssocID="{1A1896F4-64E6-4867-B6A7-C71E99453A4B}" presName="spaceRect" presStyleCnt="0"/>
      <dgm:spPr/>
    </dgm:pt>
    <dgm:pt modelId="{8749454C-DA18-48AB-8FDA-264FA1EA4343}" type="pres">
      <dgm:prSet presAssocID="{1A1896F4-64E6-4867-B6A7-C71E99453A4B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D165884-193F-4F37-B695-BFDAED1BCA05}" type="pres">
      <dgm:prSet presAssocID="{CD4CB346-432E-43C7-9AB1-EBF3DA7EB34A}" presName="sibTrans" presStyleCnt="0"/>
      <dgm:spPr/>
    </dgm:pt>
    <dgm:pt modelId="{D7C6AB0C-2A38-483B-9E6D-43D69B35E511}" type="pres">
      <dgm:prSet presAssocID="{E0DFF6C1-FC74-4BDD-B2F3-513B9EA4293E}" presName="compNode" presStyleCnt="0"/>
      <dgm:spPr/>
    </dgm:pt>
    <dgm:pt modelId="{B4D5B233-8516-4FEC-98FF-9AE33536AC7B}" type="pres">
      <dgm:prSet presAssocID="{E0DFF6C1-FC74-4BDD-B2F3-513B9EA4293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1BCBF0CD-D036-4680-BC54-B90CC842DA9D}" type="pres">
      <dgm:prSet presAssocID="{E0DFF6C1-FC74-4BDD-B2F3-513B9EA4293E}" presName="spaceRect" presStyleCnt="0"/>
      <dgm:spPr/>
    </dgm:pt>
    <dgm:pt modelId="{1F3EBEA4-882C-4CE7-92DE-013A29257BCF}" type="pres">
      <dgm:prSet presAssocID="{E0DFF6C1-FC74-4BDD-B2F3-513B9EA4293E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BA09CA15-0773-4F4E-887E-6E47B05FBC23}" type="pres">
      <dgm:prSet presAssocID="{DD59D571-E261-40CC-8CD3-4F8EC1022713}" presName="sibTrans" presStyleCnt="0"/>
      <dgm:spPr/>
    </dgm:pt>
    <dgm:pt modelId="{3C9D15E8-D65F-4F0F-9BFF-C3161419E99A}" type="pres">
      <dgm:prSet presAssocID="{E3F1F459-D4A1-4081-9443-D5DB7111F36E}" presName="compNode" presStyleCnt="0"/>
      <dgm:spPr/>
    </dgm:pt>
    <dgm:pt modelId="{CAF21F5F-1B2A-4496-A55F-4F0B38ADFBCF}" type="pres">
      <dgm:prSet presAssocID="{E3F1F459-D4A1-4081-9443-D5DB7111F36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F795ABF2-33C5-4005-B0EE-26465F1D4836}" type="pres">
      <dgm:prSet presAssocID="{E3F1F459-D4A1-4081-9443-D5DB7111F36E}" presName="spaceRect" presStyleCnt="0"/>
      <dgm:spPr/>
    </dgm:pt>
    <dgm:pt modelId="{477D3372-504A-4604-AF24-3943525E821B}" type="pres">
      <dgm:prSet presAssocID="{E3F1F459-D4A1-4081-9443-D5DB7111F36E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D6EE28-FFE5-4385-B309-E059EF0652A8}" type="presOf" srcId="{E3F1F459-D4A1-4081-9443-D5DB7111F36E}" destId="{477D3372-504A-4604-AF24-3943525E821B}" srcOrd="0" destOrd="0" presId="urn:microsoft.com/office/officeart/2018/2/layout/IconLabelList"/>
    <dgm:cxn modelId="{558DF389-DEE9-4CC9-8C40-B240789A28D9}" srcId="{5F7D451B-3F43-47DE-A7EB-CC0EC24BF9E8}" destId="{90D4420C-55B1-4FC7-B1FB-972774E073F8}" srcOrd="0" destOrd="0" parTransId="{9257D9FE-89B1-49E1-973F-3487CCC1006C}" sibTransId="{6A58C926-CBAE-48E3-86AD-71E428C20523}"/>
    <dgm:cxn modelId="{2FAF9D2D-9BA7-49BD-B4B4-D862DDD74261}" type="presOf" srcId="{90D4420C-55B1-4FC7-B1FB-972774E073F8}" destId="{02DCFE2C-B618-419E-AF0F-27D9A228B331}" srcOrd="0" destOrd="0" presId="urn:microsoft.com/office/officeart/2018/2/layout/IconLabelList"/>
    <dgm:cxn modelId="{58054496-F250-412D-9379-A2A5B0440B9B}" srcId="{5F7D451B-3F43-47DE-A7EB-CC0EC24BF9E8}" destId="{E0DFF6C1-FC74-4BDD-B2F3-513B9EA4293E}" srcOrd="2" destOrd="0" parTransId="{2F5A0136-954C-48A1-9808-F5EF8F59324A}" sibTransId="{DD59D571-E261-40CC-8CD3-4F8EC1022713}"/>
    <dgm:cxn modelId="{8DD965B5-99AF-48FF-A92A-1A398D146F76}" type="presOf" srcId="{E0DFF6C1-FC74-4BDD-B2F3-513B9EA4293E}" destId="{1F3EBEA4-882C-4CE7-92DE-013A29257BCF}" srcOrd="0" destOrd="0" presId="urn:microsoft.com/office/officeart/2018/2/layout/IconLabelList"/>
    <dgm:cxn modelId="{7DDEB872-383C-4515-993B-2069BC3C566F}" type="presOf" srcId="{1A1896F4-64E6-4867-B6A7-C71E99453A4B}" destId="{8749454C-DA18-48AB-8FDA-264FA1EA4343}" srcOrd="0" destOrd="0" presId="urn:microsoft.com/office/officeart/2018/2/layout/IconLabelList"/>
    <dgm:cxn modelId="{D1A7646F-6AF1-44CF-BEB4-E772DCA0F7DE}" srcId="{5F7D451B-3F43-47DE-A7EB-CC0EC24BF9E8}" destId="{1A1896F4-64E6-4867-B6A7-C71E99453A4B}" srcOrd="1" destOrd="0" parTransId="{9EE84FEC-4128-4B2D-885F-57BF89C54E9B}" sibTransId="{CD4CB346-432E-43C7-9AB1-EBF3DA7EB34A}"/>
    <dgm:cxn modelId="{68DA8E15-E3F7-4847-89A5-C10B3A975571}" type="presOf" srcId="{5F7D451B-3F43-47DE-A7EB-CC0EC24BF9E8}" destId="{E4AD7EB9-6850-45AF-AF15-879AA31AE301}" srcOrd="0" destOrd="0" presId="urn:microsoft.com/office/officeart/2018/2/layout/IconLabelList"/>
    <dgm:cxn modelId="{0F64953A-10F6-4EDB-A36C-2A4AA724DEAB}" srcId="{5F7D451B-3F43-47DE-A7EB-CC0EC24BF9E8}" destId="{E3F1F459-D4A1-4081-9443-D5DB7111F36E}" srcOrd="3" destOrd="0" parTransId="{82CB7048-896B-42EF-879F-23D57DD630A7}" sibTransId="{F5AD95B6-7C24-439B-86AF-E5047A510822}"/>
    <dgm:cxn modelId="{DBDAA0B6-BF72-4F79-A1CD-F01F03C9370E}" type="presParOf" srcId="{E4AD7EB9-6850-45AF-AF15-879AA31AE301}" destId="{A582720D-1C95-4E19-B8F0-D1F477E12868}" srcOrd="0" destOrd="0" presId="urn:microsoft.com/office/officeart/2018/2/layout/IconLabelList"/>
    <dgm:cxn modelId="{2A9BA4A4-1620-4FF9-84D7-8A953C8BA2E1}" type="presParOf" srcId="{A582720D-1C95-4E19-B8F0-D1F477E12868}" destId="{5AE9E151-9B6F-4109-9DB7-90D17D561ACD}" srcOrd="0" destOrd="0" presId="urn:microsoft.com/office/officeart/2018/2/layout/IconLabelList"/>
    <dgm:cxn modelId="{1F7CAEB0-9972-4A3F-A974-1F7D2F6D8C54}" type="presParOf" srcId="{A582720D-1C95-4E19-B8F0-D1F477E12868}" destId="{1C5A3F61-ACEC-4C3E-8DF8-F5C97B616EE8}" srcOrd="1" destOrd="0" presId="urn:microsoft.com/office/officeart/2018/2/layout/IconLabelList"/>
    <dgm:cxn modelId="{6B824D5C-DFE8-4BFD-9728-4AEC919F6C8D}" type="presParOf" srcId="{A582720D-1C95-4E19-B8F0-D1F477E12868}" destId="{02DCFE2C-B618-419E-AF0F-27D9A228B331}" srcOrd="2" destOrd="0" presId="urn:microsoft.com/office/officeart/2018/2/layout/IconLabelList"/>
    <dgm:cxn modelId="{D8FC5D45-B334-44A4-A6D9-70A94FCD203B}" type="presParOf" srcId="{E4AD7EB9-6850-45AF-AF15-879AA31AE301}" destId="{43B718B0-C8E7-40FF-8FBC-7321C5DE7954}" srcOrd="1" destOrd="0" presId="urn:microsoft.com/office/officeart/2018/2/layout/IconLabelList"/>
    <dgm:cxn modelId="{BB5D22AE-2C69-4166-8EAB-DA443F1BD2D6}" type="presParOf" srcId="{E4AD7EB9-6850-45AF-AF15-879AA31AE301}" destId="{324BA544-C3F8-4DD8-8508-569CEAAC2B0F}" srcOrd="2" destOrd="0" presId="urn:microsoft.com/office/officeart/2018/2/layout/IconLabelList"/>
    <dgm:cxn modelId="{A66606CC-CBD1-4196-A2EB-7EC9CF918902}" type="presParOf" srcId="{324BA544-C3F8-4DD8-8508-569CEAAC2B0F}" destId="{32685EF1-FECA-404D-9621-811FB8CF7C88}" srcOrd="0" destOrd="0" presId="urn:microsoft.com/office/officeart/2018/2/layout/IconLabelList"/>
    <dgm:cxn modelId="{60610CB9-C198-4DC2-AC5B-AB8F631B78D3}" type="presParOf" srcId="{324BA544-C3F8-4DD8-8508-569CEAAC2B0F}" destId="{F3584F42-A5F6-4A07-A352-95F009CCCB6E}" srcOrd="1" destOrd="0" presId="urn:microsoft.com/office/officeart/2018/2/layout/IconLabelList"/>
    <dgm:cxn modelId="{B56C0067-DEA6-49FD-B3A5-D9293BE27743}" type="presParOf" srcId="{324BA544-C3F8-4DD8-8508-569CEAAC2B0F}" destId="{8749454C-DA18-48AB-8FDA-264FA1EA4343}" srcOrd="2" destOrd="0" presId="urn:microsoft.com/office/officeart/2018/2/layout/IconLabelList"/>
    <dgm:cxn modelId="{C974103F-7B08-4B2B-81D1-0200ED8F822C}" type="presParOf" srcId="{E4AD7EB9-6850-45AF-AF15-879AA31AE301}" destId="{CD165884-193F-4F37-B695-BFDAED1BCA05}" srcOrd="3" destOrd="0" presId="urn:microsoft.com/office/officeart/2018/2/layout/IconLabelList"/>
    <dgm:cxn modelId="{8CA9B485-237C-4367-ACFE-12F55FFDA354}" type="presParOf" srcId="{E4AD7EB9-6850-45AF-AF15-879AA31AE301}" destId="{D7C6AB0C-2A38-483B-9E6D-43D69B35E511}" srcOrd="4" destOrd="0" presId="urn:microsoft.com/office/officeart/2018/2/layout/IconLabelList"/>
    <dgm:cxn modelId="{6EEC0603-EE90-4179-BE23-1FA2BD4B3CE8}" type="presParOf" srcId="{D7C6AB0C-2A38-483B-9E6D-43D69B35E511}" destId="{B4D5B233-8516-4FEC-98FF-9AE33536AC7B}" srcOrd="0" destOrd="0" presId="urn:microsoft.com/office/officeart/2018/2/layout/IconLabelList"/>
    <dgm:cxn modelId="{391B316A-6BA6-48BC-B8FF-3E6C14CA328E}" type="presParOf" srcId="{D7C6AB0C-2A38-483B-9E6D-43D69B35E511}" destId="{1BCBF0CD-D036-4680-BC54-B90CC842DA9D}" srcOrd="1" destOrd="0" presId="urn:microsoft.com/office/officeart/2018/2/layout/IconLabelList"/>
    <dgm:cxn modelId="{E6415310-35BC-4F4E-930B-039B463CBD52}" type="presParOf" srcId="{D7C6AB0C-2A38-483B-9E6D-43D69B35E511}" destId="{1F3EBEA4-882C-4CE7-92DE-013A29257BCF}" srcOrd="2" destOrd="0" presId="urn:microsoft.com/office/officeart/2018/2/layout/IconLabelList"/>
    <dgm:cxn modelId="{FDC192E9-78B5-483C-AE1B-CD60DA1E1D60}" type="presParOf" srcId="{E4AD7EB9-6850-45AF-AF15-879AA31AE301}" destId="{BA09CA15-0773-4F4E-887E-6E47B05FBC23}" srcOrd="5" destOrd="0" presId="urn:microsoft.com/office/officeart/2018/2/layout/IconLabelList"/>
    <dgm:cxn modelId="{236352DC-0603-4FBB-983A-C05F88BC85E3}" type="presParOf" srcId="{E4AD7EB9-6850-45AF-AF15-879AA31AE301}" destId="{3C9D15E8-D65F-4F0F-9BFF-C3161419E99A}" srcOrd="6" destOrd="0" presId="urn:microsoft.com/office/officeart/2018/2/layout/IconLabelList"/>
    <dgm:cxn modelId="{D5EC630C-C944-44DA-A2A0-B02D87CF1A15}" type="presParOf" srcId="{3C9D15E8-D65F-4F0F-9BFF-C3161419E99A}" destId="{CAF21F5F-1B2A-4496-A55F-4F0B38ADFBCF}" srcOrd="0" destOrd="0" presId="urn:microsoft.com/office/officeart/2018/2/layout/IconLabelList"/>
    <dgm:cxn modelId="{FA9E11E9-0C47-45F9-B4FF-91230DE3B878}" type="presParOf" srcId="{3C9D15E8-D65F-4F0F-9BFF-C3161419E99A}" destId="{F795ABF2-33C5-4005-B0EE-26465F1D4836}" srcOrd="1" destOrd="0" presId="urn:microsoft.com/office/officeart/2018/2/layout/IconLabelList"/>
    <dgm:cxn modelId="{2FD36D38-0FD7-4EA1-9042-676D290C82EB}" type="presParOf" srcId="{3C9D15E8-D65F-4F0F-9BFF-C3161419E99A}" destId="{477D3372-504A-4604-AF24-3943525E821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A2458B-1C08-4E9F-8472-6E66A0A8C22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477E00F9-FE4B-401B-A4E6-9F6FA640B07C}">
      <dgm:prSet/>
      <dgm:spPr/>
      <dgm:t>
        <a:bodyPr/>
        <a:lstStyle/>
        <a:p>
          <a:pPr algn="just"/>
          <a:r>
            <a:rPr lang="en-GB" dirty="0"/>
            <a:t>The project used </a:t>
          </a:r>
          <a:r>
            <a:rPr lang="en-GB" b="1" dirty="0" err="1"/>
            <a:t>bcrypt</a:t>
          </a:r>
          <a:r>
            <a:rPr lang="en-GB" dirty="0"/>
            <a:t> for password hashing, which involves padding the password, generating a random salt value, and hashing the combined password and salt </a:t>
          </a:r>
          <a:r>
            <a:rPr lang="en-GB" dirty="0" smtClean="0"/>
            <a:t>12 2^12 (4096)  </a:t>
          </a:r>
          <a:r>
            <a:rPr lang="en-GB" dirty="0"/>
            <a:t>times </a:t>
          </a:r>
          <a:r>
            <a:rPr lang="en-GB" dirty="0" smtClean="0"/>
            <a:t>iteration using </a:t>
          </a:r>
          <a:r>
            <a:rPr lang="en-GB" dirty="0"/>
            <a:t>the Blowfish encryption algorithm.</a:t>
          </a:r>
          <a:endParaRPr lang="en-US" dirty="0"/>
        </a:p>
      </dgm:t>
    </dgm:pt>
    <dgm:pt modelId="{2420FF43-3D7B-4D91-A3A3-DCE1BD433A21}" type="parTrans" cxnId="{7ED46EC6-5747-4DAC-93D9-32557F031BA1}">
      <dgm:prSet/>
      <dgm:spPr/>
      <dgm:t>
        <a:bodyPr/>
        <a:lstStyle/>
        <a:p>
          <a:endParaRPr lang="en-US"/>
        </a:p>
      </dgm:t>
    </dgm:pt>
    <dgm:pt modelId="{FAFEFA27-C3C3-4CD7-91DB-DCEFD777393A}" type="sibTrans" cxnId="{7ED46EC6-5747-4DAC-93D9-32557F031BA1}">
      <dgm:prSet/>
      <dgm:spPr/>
      <dgm:t>
        <a:bodyPr/>
        <a:lstStyle/>
        <a:p>
          <a:endParaRPr lang="en-US"/>
        </a:p>
      </dgm:t>
    </dgm:pt>
    <dgm:pt modelId="{671063F9-9A6B-443F-BE1B-70FDAB342D63}">
      <dgm:prSet/>
      <dgm:spPr/>
      <dgm:t>
        <a:bodyPr/>
        <a:lstStyle/>
        <a:p>
          <a:pPr algn="just"/>
          <a:r>
            <a:rPr lang="en-GB" dirty="0"/>
            <a:t>The use of random salt and multiple iterations makes </a:t>
          </a:r>
          <a:r>
            <a:rPr lang="en-GB" dirty="0" err="1"/>
            <a:t>bcrypt</a:t>
          </a:r>
          <a:r>
            <a:rPr lang="en-GB" dirty="0"/>
            <a:t> resistant to brute force and dictionary attacks.</a:t>
          </a:r>
          <a:endParaRPr lang="en-US" dirty="0"/>
        </a:p>
      </dgm:t>
    </dgm:pt>
    <dgm:pt modelId="{BD689422-1281-4F37-AF39-7835A06FA3CE}" type="parTrans" cxnId="{9B9EBE43-6009-43EB-B8FB-7EF1640AF236}">
      <dgm:prSet/>
      <dgm:spPr/>
      <dgm:t>
        <a:bodyPr/>
        <a:lstStyle/>
        <a:p>
          <a:endParaRPr lang="en-US"/>
        </a:p>
      </dgm:t>
    </dgm:pt>
    <dgm:pt modelId="{8B4C9E22-0FFB-48FE-8BBA-268E96A3030A}" type="sibTrans" cxnId="{9B9EBE43-6009-43EB-B8FB-7EF1640AF236}">
      <dgm:prSet/>
      <dgm:spPr/>
      <dgm:t>
        <a:bodyPr/>
        <a:lstStyle/>
        <a:p>
          <a:endParaRPr lang="en-US"/>
        </a:p>
      </dgm:t>
    </dgm:pt>
    <dgm:pt modelId="{71623DE0-410B-4460-90B4-8D909BE8DF70}">
      <dgm:prSet/>
      <dgm:spPr/>
      <dgm:t>
        <a:bodyPr/>
        <a:lstStyle/>
        <a:p>
          <a:pPr algn="just"/>
          <a:r>
            <a:rPr lang="en-GB" dirty="0"/>
            <a:t>The project included a pre-configured root account with credentials stored in an XML file, and additional accounts could be created through the application.</a:t>
          </a:r>
          <a:endParaRPr lang="en-US" dirty="0"/>
        </a:p>
      </dgm:t>
    </dgm:pt>
    <dgm:pt modelId="{568C3A09-D161-42B8-92C1-E92A52ED2322}" type="parTrans" cxnId="{9D25C389-8405-45ED-ABED-CB28123530C9}">
      <dgm:prSet/>
      <dgm:spPr/>
      <dgm:t>
        <a:bodyPr/>
        <a:lstStyle/>
        <a:p>
          <a:endParaRPr lang="en-US"/>
        </a:p>
      </dgm:t>
    </dgm:pt>
    <dgm:pt modelId="{2E5F0803-DC40-431A-90D8-FBB05FB48B47}" type="sibTrans" cxnId="{9D25C389-8405-45ED-ABED-CB28123530C9}">
      <dgm:prSet/>
      <dgm:spPr/>
      <dgm:t>
        <a:bodyPr/>
        <a:lstStyle/>
        <a:p>
          <a:endParaRPr lang="en-US"/>
        </a:p>
      </dgm:t>
    </dgm:pt>
    <dgm:pt modelId="{4BFD69BE-2D7F-4EAC-BF6E-81828BB4736D}">
      <dgm:prSet/>
      <dgm:spPr/>
      <dgm:t>
        <a:bodyPr/>
        <a:lstStyle/>
        <a:p>
          <a:pPr algn="just"/>
          <a:r>
            <a:rPr lang="en-GB" dirty="0"/>
            <a:t>Upon authentication, the application redirects to a directory listing page with read-only access to specified directories.</a:t>
          </a:r>
          <a:endParaRPr lang="en-US" dirty="0"/>
        </a:p>
      </dgm:t>
    </dgm:pt>
    <dgm:pt modelId="{1EE7DC7B-D82F-4B10-A848-7F08432AC021}" type="parTrans" cxnId="{69618975-9595-4080-B9B6-C9FA3C44785F}">
      <dgm:prSet/>
      <dgm:spPr/>
      <dgm:t>
        <a:bodyPr/>
        <a:lstStyle/>
        <a:p>
          <a:endParaRPr lang="en-US"/>
        </a:p>
      </dgm:t>
    </dgm:pt>
    <dgm:pt modelId="{F6F27FFB-5AC1-4D12-B6EA-60B99FF99B28}" type="sibTrans" cxnId="{69618975-9595-4080-B9B6-C9FA3C44785F}">
      <dgm:prSet/>
      <dgm:spPr/>
      <dgm:t>
        <a:bodyPr/>
        <a:lstStyle/>
        <a:p>
          <a:endParaRPr lang="en-US"/>
        </a:p>
      </dgm:t>
    </dgm:pt>
    <dgm:pt modelId="{85EBB849-942B-45B7-BA25-8279BD16397D}" type="pres">
      <dgm:prSet presAssocID="{EEA2458B-1C08-4E9F-8472-6E66A0A8C22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A3923A-D8DC-4391-8B57-BDDD0BF68163}" type="pres">
      <dgm:prSet presAssocID="{EEA2458B-1C08-4E9F-8472-6E66A0A8C22A}" presName="container" presStyleCnt="0">
        <dgm:presLayoutVars>
          <dgm:dir/>
          <dgm:resizeHandles val="exact"/>
        </dgm:presLayoutVars>
      </dgm:prSet>
      <dgm:spPr/>
    </dgm:pt>
    <dgm:pt modelId="{CEA180B5-E79E-4498-A76E-23708DB95F37}" type="pres">
      <dgm:prSet presAssocID="{477E00F9-FE4B-401B-A4E6-9F6FA640B07C}" presName="compNode" presStyleCnt="0"/>
      <dgm:spPr/>
    </dgm:pt>
    <dgm:pt modelId="{AAADC855-1A07-45B9-85BB-56F7D458CB13}" type="pres">
      <dgm:prSet presAssocID="{477E00F9-FE4B-401B-A4E6-9F6FA640B07C}" presName="iconBgRect" presStyleLbl="bgShp" presStyleIdx="0" presStyleCnt="4"/>
      <dgm:spPr/>
    </dgm:pt>
    <dgm:pt modelId="{BB4A4D96-AD25-4363-AA2D-7490839C7941}" type="pres">
      <dgm:prSet presAssocID="{477E00F9-FE4B-401B-A4E6-9F6FA640B07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Key"/>
        </a:ext>
      </dgm:extLst>
    </dgm:pt>
    <dgm:pt modelId="{8CF97A36-D7B9-41B0-8D5E-42B16F291129}" type="pres">
      <dgm:prSet presAssocID="{477E00F9-FE4B-401B-A4E6-9F6FA640B07C}" presName="spaceRect" presStyleCnt="0"/>
      <dgm:spPr/>
    </dgm:pt>
    <dgm:pt modelId="{02EE4011-BFAD-4A5F-8693-862B1763716A}" type="pres">
      <dgm:prSet presAssocID="{477E00F9-FE4B-401B-A4E6-9F6FA640B07C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2ED92A5-1CFD-48F6-AF5F-1D15518B5D97}" type="pres">
      <dgm:prSet presAssocID="{FAFEFA27-C3C3-4CD7-91DB-DCEFD777393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BFD8611-0EB6-43F2-AB91-3E76FA51928F}" type="pres">
      <dgm:prSet presAssocID="{671063F9-9A6B-443F-BE1B-70FDAB342D63}" presName="compNode" presStyleCnt="0"/>
      <dgm:spPr/>
    </dgm:pt>
    <dgm:pt modelId="{975EBED7-E136-4BE5-A200-CD3CE82A9142}" type="pres">
      <dgm:prSet presAssocID="{671063F9-9A6B-443F-BE1B-70FDAB342D63}" presName="iconBgRect" presStyleLbl="bgShp" presStyleIdx="1" presStyleCnt="4"/>
      <dgm:spPr/>
    </dgm:pt>
    <dgm:pt modelId="{9E863E80-64A0-4C2A-9D89-D51D26FA02CD}" type="pres">
      <dgm:prSet presAssocID="{671063F9-9A6B-443F-BE1B-70FDAB342D6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9DE785C2-6E5C-427D-A692-944F7CA37E1D}" type="pres">
      <dgm:prSet presAssocID="{671063F9-9A6B-443F-BE1B-70FDAB342D63}" presName="spaceRect" presStyleCnt="0"/>
      <dgm:spPr/>
    </dgm:pt>
    <dgm:pt modelId="{57AF2578-914B-4D17-953B-66A41924DCF8}" type="pres">
      <dgm:prSet presAssocID="{671063F9-9A6B-443F-BE1B-70FDAB342D63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CFA0241-B967-4EF0-9E66-76EFB77439D0}" type="pres">
      <dgm:prSet presAssocID="{8B4C9E22-0FFB-48FE-8BBA-268E96A3030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13FA0E4-0434-43F2-B277-B13CE5552A7D}" type="pres">
      <dgm:prSet presAssocID="{71623DE0-410B-4460-90B4-8D909BE8DF70}" presName="compNode" presStyleCnt="0"/>
      <dgm:spPr/>
    </dgm:pt>
    <dgm:pt modelId="{5815CAF3-4F2D-4115-A519-50EAB3D4EE3D}" type="pres">
      <dgm:prSet presAssocID="{71623DE0-410B-4460-90B4-8D909BE8DF70}" presName="iconBgRect" presStyleLbl="bgShp" presStyleIdx="2" presStyleCnt="4"/>
      <dgm:spPr/>
    </dgm:pt>
    <dgm:pt modelId="{CA19BBA0-5FA6-4E71-AEF6-2A0AD0CAEE60}" type="pres">
      <dgm:prSet presAssocID="{71623DE0-410B-4460-90B4-8D909BE8DF7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77D71B8-BA18-4E8B-A01C-41BDD3C68737}" type="pres">
      <dgm:prSet presAssocID="{71623DE0-410B-4460-90B4-8D909BE8DF70}" presName="spaceRect" presStyleCnt="0"/>
      <dgm:spPr/>
    </dgm:pt>
    <dgm:pt modelId="{3BEFC84C-9FE9-4ECB-8490-BEDDB498D67B}" type="pres">
      <dgm:prSet presAssocID="{71623DE0-410B-4460-90B4-8D909BE8DF70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72F0C066-12DF-495D-8818-101A37668696}" type="pres">
      <dgm:prSet presAssocID="{2E5F0803-DC40-431A-90D8-FBB05FB48B4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6FC776C-25EB-4D0F-8BAB-56413652A674}" type="pres">
      <dgm:prSet presAssocID="{4BFD69BE-2D7F-4EAC-BF6E-81828BB4736D}" presName="compNode" presStyleCnt="0"/>
      <dgm:spPr/>
    </dgm:pt>
    <dgm:pt modelId="{9AADEB3B-2C9B-4581-80DC-300001674D3B}" type="pres">
      <dgm:prSet presAssocID="{4BFD69BE-2D7F-4EAC-BF6E-81828BB4736D}" presName="iconBgRect" presStyleLbl="bgShp" presStyleIdx="3" presStyleCnt="4"/>
      <dgm:spPr/>
    </dgm:pt>
    <dgm:pt modelId="{B1F0BBBF-7C12-41B1-907D-7BFAE3180FB0}" type="pres">
      <dgm:prSet presAssocID="{4BFD69BE-2D7F-4EAC-BF6E-81828BB4736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5542FE73-F53B-4C3D-B1E5-5B7B5D74A61C}" type="pres">
      <dgm:prSet presAssocID="{4BFD69BE-2D7F-4EAC-BF6E-81828BB4736D}" presName="spaceRect" presStyleCnt="0"/>
      <dgm:spPr/>
    </dgm:pt>
    <dgm:pt modelId="{FB909D7D-7FCA-4AD8-850C-A9E51E349809}" type="pres">
      <dgm:prSet presAssocID="{4BFD69BE-2D7F-4EAC-BF6E-81828BB4736D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8F07DE-2100-41DD-A31B-4794DCD6D4E4}" type="presOf" srcId="{8B4C9E22-0FFB-48FE-8BBA-268E96A3030A}" destId="{ACFA0241-B967-4EF0-9E66-76EFB77439D0}" srcOrd="0" destOrd="0" presId="urn:microsoft.com/office/officeart/2018/2/layout/IconCircleList"/>
    <dgm:cxn modelId="{9D25C389-8405-45ED-ABED-CB28123530C9}" srcId="{EEA2458B-1C08-4E9F-8472-6E66A0A8C22A}" destId="{71623DE0-410B-4460-90B4-8D909BE8DF70}" srcOrd="2" destOrd="0" parTransId="{568C3A09-D161-42B8-92C1-E92A52ED2322}" sibTransId="{2E5F0803-DC40-431A-90D8-FBB05FB48B47}"/>
    <dgm:cxn modelId="{1B64005F-54A6-47BE-817D-B8C9075CFB4E}" type="presOf" srcId="{2E5F0803-DC40-431A-90D8-FBB05FB48B47}" destId="{72F0C066-12DF-495D-8818-101A37668696}" srcOrd="0" destOrd="0" presId="urn:microsoft.com/office/officeart/2018/2/layout/IconCircleList"/>
    <dgm:cxn modelId="{778BE50F-81F3-4BA5-A24F-3D08746EAFF3}" type="presOf" srcId="{EEA2458B-1C08-4E9F-8472-6E66A0A8C22A}" destId="{85EBB849-942B-45B7-BA25-8279BD16397D}" srcOrd="0" destOrd="0" presId="urn:microsoft.com/office/officeart/2018/2/layout/IconCircleList"/>
    <dgm:cxn modelId="{85E74325-E54C-4B0C-960E-E1150E2C5A33}" type="presOf" srcId="{71623DE0-410B-4460-90B4-8D909BE8DF70}" destId="{3BEFC84C-9FE9-4ECB-8490-BEDDB498D67B}" srcOrd="0" destOrd="0" presId="urn:microsoft.com/office/officeart/2018/2/layout/IconCircleList"/>
    <dgm:cxn modelId="{9B9EBE43-6009-43EB-B8FB-7EF1640AF236}" srcId="{EEA2458B-1C08-4E9F-8472-6E66A0A8C22A}" destId="{671063F9-9A6B-443F-BE1B-70FDAB342D63}" srcOrd="1" destOrd="0" parTransId="{BD689422-1281-4F37-AF39-7835A06FA3CE}" sibTransId="{8B4C9E22-0FFB-48FE-8BBA-268E96A3030A}"/>
    <dgm:cxn modelId="{7ED46EC6-5747-4DAC-93D9-32557F031BA1}" srcId="{EEA2458B-1C08-4E9F-8472-6E66A0A8C22A}" destId="{477E00F9-FE4B-401B-A4E6-9F6FA640B07C}" srcOrd="0" destOrd="0" parTransId="{2420FF43-3D7B-4D91-A3A3-DCE1BD433A21}" sibTransId="{FAFEFA27-C3C3-4CD7-91DB-DCEFD777393A}"/>
    <dgm:cxn modelId="{69618975-9595-4080-B9B6-C9FA3C44785F}" srcId="{EEA2458B-1C08-4E9F-8472-6E66A0A8C22A}" destId="{4BFD69BE-2D7F-4EAC-BF6E-81828BB4736D}" srcOrd="3" destOrd="0" parTransId="{1EE7DC7B-D82F-4B10-A848-7F08432AC021}" sibTransId="{F6F27FFB-5AC1-4D12-B6EA-60B99FF99B28}"/>
    <dgm:cxn modelId="{43C604B1-CB81-401F-8DB4-12E364E08A2D}" type="presOf" srcId="{477E00F9-FE4B-401B-A4E6-9F6FA640B07C}" destId="{02EE4011-BFAD-4A5F-8693-862B1763716A}" srcOrd="0" destOrd="0" presId="urn:microsoft.com/office/officeart/2018/2/layout/IconCircleList"/>
    <dgm:cxn modelId="{153B05C6-CE52-43F2-8845-FE4388619502}" type="presOf" srcId="{FAFEFA27-C3C3-4CD7-91DB-DCEFD777393A}" destId="{42ED92A5-1CFD-48F6-AF5F-1D15518B5D97}" srcOrd="0" destOrd="0" presId="urn:microsoft.com/office/officeart/2018/2/layout/IconCircleList"/>
    <dgm:cxn modelId="{D64F5133-B75F-4F85-B0EB-4A23B397E187}" type="presOf" srcId="{4BFD69BE-2D7F-4EAC-BF6E-81828BB4736D}" destId="{FB909D7D-7FCA-4AD8-850C-A9E51E349809}" srcOrd="0" destOrd="0" presId="urn:microsoft.com/office/officeart/2018/2/layout/IconCircleList"/>
    <dgm:cxn modelId="{62765635-F8A7-42CC-84F0-710D4D6AEED4}" type="presOf" srcId="{671063F9-9A6B-443F-BE1B-70FDAB342D63}" destId="{57AF2578-914B-4D17-953B-66A41924DCF8}" srcOrd="0" destOrd="0" presId="urn:microsoft.com/office/officeart/2018/2/layout/IconCircleList"/>
    <dgm:cxn modelId="{A422971D-2178-480D-A8CE-8F92E1DD2E44}" type="presParOf" srcId="{85EBB849-942B-45B7-BA25-8279BD16397D}" destId="{88A3923A-D8DC-4391-8B57-BDDD0BF68163}" srcOrd="0" destOrd="0" presId="urn:microsoft.com/office/officeart/2018/2/layout/IconCircleList"/>
    <dgm:cxn modelId="{EBA0D942-7FA5-4976-A853-E0DBD055D093}" type="presParOf" srcId="{88A3923A-D8DC-4391-8B57-BDDD0BF68163}" destId="{CEA180B5-E79E-4498-A76E-23708DB95F37}" srcOrd="0" destOrd="0" presId="urn:microsoft.com/office/officeart/2018/2/layout/IconCircleList"/>
    <dgm:cxn modelId="{F1482AFA-3BE9-462E-B50F-4AB1DE525DDC}" type="presParOf" srcId="{CEA180B5-E79E-4498-A76E-23708DB95F37}" destId="{AAADC855-1A07-45B9-85BB-56F7D458CB13}" srcOrd="0" destOrd="0" presId="urn:microsoft.com/office/officeart/2018/2/layout/IconCircleList"/>
    <dgm:cxn modelId="{993AED08-0E20-49E7-AD54-ED9662688E43}" type="presParOf" srcId="{CEA180B5-E79E-4498-A76E-23708DB95F37}" destId="{BB4A4D96-AD25-4363-AA2D-7490839C7941}" srcOrd="1" destOrd="0" presId="urn:microsoft.com/office/officeart/2018/2/layout/IconCircleList"/>
    <dgm:cxn modelId="{17A80BFF-1AA8-413C-882F-3C73CF3A1D3F}" type="presParOf" srcId="{CEA180B5-E79E-4498-A76E-23708DB95F37}" destId="{8CF97A36-D7B9-41B0-8D5E-42B16F291129}" srcOrd="2" destOrd="0" presId="urn:microsoft.com/office/officeart/2018/2/layout/IconCircleList"/>
    <dgm:cxn modelId="{A67B3F78-7F96-4960-9C2C-5A122D328029}" type="presParOf" srcId="{CEA180B5-E79E-4498-A76E-23708DB95F37}" destId="{02EE4011-BFAD-4A5F-8693-862B1763716A}" srcOrd="3" destOrd="0" presId="urn:microsoft.com/office/officeart/2018/2/layout/IconCircleList"/>
    <dgm:cxn modelId="{A19B548F-885B-4ADA-9905-8D0AE26409CA}" type="presParOf" srcId="{88A3923A-D8DC-4391-8B57-BDDD0BF68163}" destId="{42ED92A5-1CFD-48F6-AF5F-1D15518B5D97}" srcOrd="1" destOrd="0" presId="urn:microsoft.com/office/officeart/2018/2/layout/IconCircleList"/>
    <dgm:cxn modelId="{1074F6E0-FE4E-418B-8605-8612EDDCA9FB}" type="presParOf" srcId="{88A3923A-D8DC-4391-8B57-BDDD0BF68163}" destId="{CBFD8611-0EB6-43F2-AB91-3E76FA51928F}" srcOrd="2" destOrd="0" presId="urn:microsoft.com/office/officeart/2018/2/layout/IconCircleList"/>
    <dgm:cxn modelId="{2EBCBFE1-7108-4D9A-914F-4B4ECE8A8B18}" type="presParOf" srcId="{CBFD8611-0EB6-43F2-AB91-3E76FA51928F}" destId="{975EBED7-E136-4BE5-A200-CD3CE82A9142}" srcOrd="0" destOrd="0" presId="urn:microsoft.com/office/officeart/2018/2/layout/IconCircleList"/>
    <dgm:cxn modelId="{BA3D19FA-87B6-4965-AB5E-18B8D77216AA}" type="presParOf" srcId="{CBFD8611-0EB6-43F2-AB91-3E76FA51928F}" destId="{9E863E80-64A0-4C2A-9D89-D51D26FA02CD}" srcOrd="1" destOrd="0" presId="urn:microsoft.com/office/officeart/2018/2/layout/IconCircleList"/>
    <dgm:cxn modelId="{DEB02B4A-423A-472D-BE94-AF66C5C55F5F}" type="presParOf" srcId="{CBFD8611-0EB6-43F2-AB91-3E76FA51928F}" destId="{9DE785C2-6E5C-427D-A692-944F7CA37E1D}" srcOrd="2" destOrd="0" presId="urn:microsoft.com/office/officeart/2018/2/layout/IconCircleList"/>
    <dgm:cxn modelId="{D59F10F9-EADF-4362-A448-818506BD0F1D}" type="presParOf" srcId="{CBFD8611-0EB6-43F2-AB91-3E76FA51928F}" destId="{57AF2578-914B-4D17-953B-66A41924DCF8}" srcOrd="3" destOrd="0" presId="urn:microsoft.com/office/officeart/2018/2/layout/IconCircleList"/>
    <dgm:cxn modelId="{223E5B2D-31E5-4695-BF6F-10117C540A69}" type="presParOf" srcId="{88A3923A-D8DC-4391-8B57-BDDD0BF68163}" destId="{ACFA0241-B967-4EF0-9E66-76EFB77439D0}" srcOrd="3" destOrd="0" presId="urn:microsoft.com/office/officeart/2018/2/layout/IconCircleList"/>
    <dgm:cxn modelId="{6CE861F7-EFB4-46AE-B686-284E2DCB53DD}" type="presParOf" srcId="{88A3923A-D8DC-4391-8B57-BDDD0BF68163}" destId="{C13FA0E4-0434-43F2-B277-B13CE5552A7D}" srcOrd="4" destOrd="0" presId="urn:microsoft.com/office/officeart/2018/2/layout/IconCircleList"/>
    <dgm:cxn modelId="{B9B95599-33F6-4E11-902B-E28A63ACAC06}" type="presParOf" srcId="{C13FA0E4-0434-43F2-B277-B13CE5552A7D}" destId="{5815CAF3-4F2D-4115-A519-50EAB3D4EE3D}" srcOrd="0" destOrd="0" presId="urn:microsoft.com/office/officeart/2018/2/layout/IconCircleList"/>
    <dgm:cxn modelId="{4786A2F1-1090-4760-A3D3-06A9E4AA9CDF}" type="presParOf" srcId="{C13FA0E4-0434-43F2-B277-B13CE5552A7D}" destId="{CA19BBA0-5FA6-4E71-AEF6-2A0AD0CAEE60}" srcOrd="1" destOrd="0" presId="urn:microsoft.com/office/officeart/2018/2/layout/IconCircleList"/>
    <dgm:cxn modelId="{5B148308-CE57-4A0A-A615-6592448A4038}" type="presParOf" srcId="{C13FA0E4-0434-43F2-B277-B13CE5552A7D}" destId="{E77D71B8-BA18-4E8B-A01C-41BDD3C68737}" srcOrd="2" destOrd="0" presId="urn:microsoft.com/office/officeart/2018/2/layout/IconCircleList"/>
    <dgm:cxn modelId="{40E4EB60-0C09-42E7-9EB1-F450E24A8A5A}" type="presParOf" srcId="{C13FA0E4-0434-43F2-B277-B13CE5552A7D}" destId="{3BEFC84C-9FE9-4ECB-8490-BEDDB498D67B}" srcOrd="3" destOrd="0" presId="urn:microsoft.com/office/officeart/2018/2/layout/IconCircleList"/>
    <dgm:cxn modelId="{0E37AF50-B431-4C03-95CA-59FC5A7FBF20}" type="presParOf" srcId="{88A3923A-D8DC-4391-8B57-BDDD0BF68163}" destId="{72F0C066-12DF-495D-8818-101A37668696}" srcOrd="5" destOrd="0" presId="urn:microsoft.com/office/officeart/2018/2/layout/IconCircleList"/>
    <dgm:cxn modelId="{8E55A7E1-977A-4281-A10A-8E555DC82EB7}" type="presParOf" srcId="{88A3923A-D8DC-4391-8B57-BDDD0BF68163}" destId="{C6FC776C-25EB-4D0F-8BAB-56413652A674}" srcOrd="6" destOrd="0" presId="urn:microsoft.com/office/officeart/2018/2/layout/IconCircleList"/>
    <dgm:cxn modelId="{C77BEBEF-18CC-4D84-8642-164384717D2A}" type="presParOf" srcId="{C6FC776C-25EB-4D0F-8BAB-56413652A674}" destId="{9AADEB3B-2C9B-4581-80DC-300001674D3B}" srcOrd="0" destOrd="0" presId="urn:microsoft.com/office/officeart/2018/2/layout/IconCircleList"/>
    <dgm:cxn modelId="{4CAB0765-5A93-4614-97AA-53385465370B}" type="presParOf" srcId="{C6FC776C-25EB-4D0F-8BAB-56413652A674}" destId="{B1F0BBBF-7C12-41B1-907D-7BFAE3180FB0}" srcOrd="1" destOrd="0" presId="urn:microsoft.com/office/officeart/2018/2/layout/IconCircleList"/>
    <dgm:cxn modelId="{B602BE50-AC7A-488D-AAEE-225BD91FA748}" type="presParOf" srcId="{C6FC776C-25EB-4D0F-8BAB-56413652A674}" destId="{5542FE73-F53B-4C3D-B1E5-5B7B5D74A61C}" srcOrd="2" destOrd="0" presId="urn:microsoft.com/office/officeart/2018/2/layout/IconCircleList"/>
    <dgm:cxn modelId="{362BA060-DDAA-4DC9-8CCB-3E0491E39C28}" type="presParOf" srcId="{C6FC776C-25EB-4D0F-8BAB-56413652A674}" destId="{FB909D7D-7FCA-4AD8-850C-A9E51E34980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77DA20-4B8B-4238-ACA6-91B6C7C6DA6F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FC8ECB9-4E26-4927-A198-D1A87ACE064D}">
      <dgm:prSet/>
      <dgm:spPr/>
      <dgm:t>
        <a:bodyPr/>
        <a:lstStyle/>
        <a:p>
          <a:r>
            <a:rPr lang="en-GB"/>
            <a:t>Access control is crucial for securing enterprise networks</a:t>
          </a:r>
          <a:endParaRPr lang="en-US"/>
        </a:p>
      </dgm:t>
    </dgm:pt>
    <dgm:pt modelId="{B5EB687F-20F9-40A5-85C5-C467F42EA54A}" type="parTrans" cxnId="{FB579627-8F64-4947-8539-0D49F0C8EA10}">
      <dgm:prSet/>
      <dgm:spPr/>
      <dgm:t>
        <a:bodyPr/>
        <a:lstStyle/>
        <a:p>
          <a:endParaRPr lang="en-US"/>
        </a:p>
      </dgm:t>
    </dgm:pt>
    <dgm:pt modelId="{956F6745-F772-4EA1-9F2A-814F6E38E41F}" type="sibTrans" cxnId="{FB579627-8F64-4947-8539-0D49F0C8EA10}">
      <dgm:prSet/>
      <dgm:spPr/>
      <dgm:t>
        <a:bodyPr/>
        <a:lstStyle/>
        <a:p>
          <a:endParaRPr lang="en-US"/>
        </a:p>
      </dgm:t>
    </dgm:pt>
    <dgm:pt modelId="{B22ECC55-B203-4B16-8226-98D515F62A71}">
      <dgm:prSet/>
      <dgm:spPr/>
      <dgm:t>
        <a:bodyPr/>
        <a:lstStyle/>
        <a:p>
          <a:r>
            <a:rPr lang="en-GB"/>
            <a:t>Access control misconfiguration is a common cause of data breaches</a:t>
          </a:r>
          <a:endParaRPr lang="en-US"/>
        </a:p>
      </dgm:t>
    </dgm:pt>
    <dgm:pt modelId="{D3FEFA7B-0117-4AF2-8C11-083DF13553AC}" type="parTrans" cxnId="{88FE0FDC-7441-4842-B224-8467E98B5049}">
      <dgm:prSet/>
      <dgm:spPr/>
      <dgm:t>
        <a:bodyPr/>
        <a:lstStyle/>
        <a:p>
          <a:endParaRPr lang="en-US"/>
        </a:p>
      </dgm:t>
    </dgm:pt>
    <dgm:pt modelId="{321A9E2D-6AC5-43F4-9E05-6DEC410B556D}" type="sibTrans" cxnId="{88FE0FDC-7441-4842-B224-8467E98B5049}">
      <dgm:prSet/>
      <dgm:spPr/>
      <dgm:t>
        <a:bodyPr/>
        <a:lstStyle/>
        <a:p>
          <a:endParaRPr lang="en-US"/>
        </a:p>
      </dgm:t>
    </dgm:pt>
    <dgm:pt modelId="{D169FF46-1C1A-4028-8A4D-EEF8BDE62441}">
      <dgm:prSet/>
      <dgm:spPr/>
      <dgm:t>
        <a:bodyPr/>
        <a:lstStyle/>
        <a:p>
          <a:r>
            <a:rPr lang="en-GB"/>
            <a:t>Hash authentication adds an additional layer of security to access control</a:t>
          </a:r>
          <a:endParaRPr lang="en-US"/>
        </a:p>
      </dgm:t>
    </dgm:pt>
    <dgm:pt modelId="{629007C1-6CA6-4DB1-8BF1-877845675BD4}" type="parTrans" cxnId="{43FEFCF1-CAC0-4001-9CAD-08FB7A0B1E14}">
      <dgm:prSet/>
      <dgm:spPr/>
      <dgm:t>
        <a:bodyPr/>
        <a:lstStyle/>
        <a:p>
          <a:endParaRPr lang="en-US"/>
        </a:p>
      </dgm:t>
    </dgm:pt>
    <dgm:pt modelId="{C62E8FA5-366F-48E9-970D-95F0BAE87358}" type="sibTrans" cxnId="{43FEFCF1-CAC0-4001-9CAD-08FB7A0B1E14}">
      <dgm:prSet/>
      <dgm:spPr/>
      <dgm:t>
        <a:bodyPr/>
        <a:lstStyle/>
        <a:p>
          <a:endParaRPr lang="en-US"/>
        </a:p>
      </dgm:t>
    </dgm:pt>
    <dgm:pt modelId="{EE0DD584-7B96-467C-8A56-025417DA9596}">
      <dgm:prSet/>
      <dgm:spPr/>
      <dgm:t>
        <a:bodyPr/>
        <a:lstStyle/>
        <a:p>
          <a:r>
            <a:rPr lang="en-GB"/>
            <a:t>Bcrypt is a popular algorithm used for hash authentication</a:t>
          </a:r>
          <a:endParaRPr lang="en-US"/>
        </a:p>
      </dgm:t>
    </dgm:pt>
    <dgm:pt modelId="{C7128145-2688-42DC-91B5-D4B7D25C8AE7}" type="parTrans" cxnId="{0F178BEE-B9F8-45F0-85A1-741A501EF18B}">
      <dgm:prSet/>
      <dgm:spPr/>
      <dgm:t>
        <a:bodyPr/>
        <a:lstStyle/>
        <a:p>
          <a:endParaRPr lang="en-US"/>
        </a:p>
      </dgm:t>
    </dgm:pt>
    <dgm:pt modelId="{30BE1D91-780B-49C6-8BE1-BE24DEA43F75}" type="sibTrans" cxnId="{0F178BEE-B9F8-45F0-85A1-741A501EF18B}">
      <dgm:prSet/>
      <dgm:spPr/>
      <dgm:t>
        <a:bodyPr/>
        <a:lstStyle/>
        <a:p>
          <a:endParaRPr lang="en-US"/>
        </a:p>
      </dgm:t>
    </dgm:pt>
    <dgm:pt modelId="{D42E105E-68F3-4953-9B8F-CC7EF14A2283}">
      <dgm:prSet/>
      <dgm:spPr/>
      <dgm:t>
        <a:bodyPr/>
        <a:lstStyle/>
        <a:p>
          <a:r>
            <a:rPr lang="en-GB"/>
            <a:t>The project involved pre-configuring a root account and creating additional accounts with hashed passwords stored in an XML file</a:t>
          </a:r>
          <a:endParaRPr lang="en-US"/>
        </a:p>
      </dgm:t>
    </dgm:pt>
    <dgm:pt modelId="{A42FB241-4635-4F04-9518-EEDFF34FA15B}" type="parTrans" cxnId="{3C10CFDB-767B-42F4-87C0-D79A7293A890}">
      <dgm:prSet/>
      <dgm:spPr/>
      <dgm:t>
        <a:bodyPr/>
        <a:lstStyle/>
        <a:p>
          <a:endParaRPr lang="en-US"/>
        </a:p>
      </dgm:t>
    </dgm:pt>
    <dgm:pt modelId="{F324E53C-F001-480F-BFC0-E165830C06B9}" type="sibTrans" cxnId="{3C10CFDB-767B-42F4-87C0-D79A7293A890}">
      <dgm:prSet/>
      <dgm:spPr/>
      <dgm:t>
        <a:bodyPr/>
        <a:lstStyle/>
        <a:p>
          <a:endParaRPr lang="en-US"/>
        </a:p>
      </dgm:t>
    </dgm:pt>
    <dgm:pt modelId="{3A889F29-674C-4E68-8BC0-06857912A2A8}">
      <dgm:prSet/>
      <dgm:spPr/>
      <dgm:t>
        <a:bodyPr/>
        <a:lstStyle/>
        <a:p>
          <a:r>
            <a:rPr lang="en-GB" dirty="0"/>
            <a:t>The application can be implemented independently of the underlying operating system or file system.</a:t>
          </a:r>
          <a:endParaRPr lang="en-US" dirty="0"/>
        </a:p>
      </dgm:t>
    </dgm:pt>
    <dgm:pt modelId="{61F7060F-7307-44CC-9CA1-E24FA7B99E99}" type="parTrans" cxnId="{A349E282-DC5B-4865-B6F6-6820D43EE57F}">
      <dgm:prSet/>
      <dgm:spPr/>
      <dgm:t>
        <a:bodyPr/>
        <a:lstStyle/>
        <a:p>
          <a:endParaRPr lang="en-US"/>
        </a:p>
      </dgm:t>
    </dgm:pt>
    <dgm:pt modelId="{4453258C-8E64-4BC6-9A9E-461771002A20}" type="sibTrans" cxnId="{A349E282-DC5B-4865-B6F6-6820D43EE57F}">
      <dgm:prSet/>
      <dgm:spPr/>
      <dgm:t>
        <a:bodyPr/>
        <a:lstStyle/>
        <a:p>
          <a:endParaRPr lang="en-US"/>
        </a:p>
      </dgm:t>
    </dgm:pt>
    <dgm:pt modelId="{9E2DBE94-7BE3-4D36-9E19-1FE6222E721B}">
      <dgm:prSet/>
      <dgm:spPr/>
      <dgm:t>
        <a:bodyPr/>
        <a:lstStyle/>
        <a:p>
          <a:r>
            <a:rPr lang="en-GB"/>
            <a:t>It can be used to control access to resources on any platform or device that supports web access.</a:t>
          </a:r>
          <a:endParaRPr lang="en-US"/>
        </a:p>
      </dgm:t>
    </dgm:pt>
    <dgm:pt modelId="{6D92CCC2-B3BE-4FAB-AFA0-3B11E2A11EDE}" type="parTrans" cxnId="{82BA51F2-1FCC-4CDD-89E2-EE2A57C9C45F}">
      <dgm:prSet/>
      <dgm:spPr/>
      <dgm:t>
        <a:bodyPr/>
        <a:lstStyle/>
        <a:p>
          <a:endParaRPr lang="en-US"/>
        </a:p>
      </dgm:t>
    </dgm:pt>
    <dgm:pt modelId="{95091BC5-E23E-4BB0-B3D9-7F0AB2DC7AA0}" type="sibTrans" cxnId="{82BA51F2-1FCC-4CDD-89E2-EE2A57C9C45F}">
      <dgm:prSet/>
      <dgm:spPr/>
      <dgm:t>
        <a:bodyPr/>
        <a:lstStyle/>
        <a:p>
          <a:endParaRPr lang="en-US"/>
        </a:p>
      </dgm:t>
    </dgm:pt>
    <dgm:pt modelId="{D1CF23A2-9078-45F6-86DE-DA7CC1A59D0F}" type="pres">
      <dgm:prSet presAssocID="{3177DA20-4B8B-4238-ACA6-91B6C7C6DA6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95D77A-2D2D-4FC0-9038-B7B28A71FE81}" type="pres">
      <dgm:prSet presAssocID="{1FC8ECB9-4E26-4927-A198-D1A87ACE064D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7C6C60-D362-4A3A-8FA1-5243D696F3BF}" type="pres">
      <dgm:prSet presAssocID="{956F6745-F772-4EA1-9F2A-814F6E38E41F}" presName="spacer" presStyleCnt="0"/>
      <dgm:spPr/>
    </dgm:pt>
    <dgm:pt modelId="{78DE0FD3-0DBE-412B-A8C5-80737726EA36}" type="pres">
      <dgm:prSet presAssocID="{B22ECC55-B203-4B16-8226-98D515F62A71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90554A-C51D-4705-8E8E-978BCA3AD501}" type="pres">
      <dgm:prSet presAssocID="{321A9E2D-6AC5-43F4-9E05-6DEC410B556D}" presName="spacer" presStyleCnt="0"/>
      <dgm:spPr/>
    </dgm:pt>
    <dgm:pt modelId="{32EB9171-BE08-4C3F-87AC-05DC88405633}" type="pres">
      <dgm:prSet presAssocID="{D169FF46-1C1A-4028-8A4D-EEF8BDE62441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A916AF-C787-4FC9-8F9A-4EC586C6A6CC}" type="pres">
      <dgm:prSet presAssocID="{C62E8FA5-366F-48E9-970D-95F0BAE87358}" presName="spacer" presStyleCnt="0"/>
      <dgm:spPr/>
    </dgm:pt>
    <dgm:pt modelId="{211FA268-3420-4B4D-8A00-21F49419FB11}" type="pres">
      <dgm:prSet presAssocID="{EE0DD584-7B96-467C-8A56-025417DA9596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BB759A-DE8E-43C1-9B59-F2C08EFF8F5A}" type="pres">
      <dgm:prSet presAssocID="{30BE1D91-780B-49C6-8BE1-BE24DEA43F75}" presName="spacer" presStyleCnt="0"/>
      <dgm:spPr/>
    </dgm:pt>
    <dgm:pt modelId="{DB231581-0277-48AC-99EC-62140C72245E}" type="pres">
      <dgm:prSet presAssocID="{D42E105E-68F3-4953-9B8F-CC7EF14A2283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CC437A-ACBC-4A1D-925B-045D5CCBDD58}" type="pres">
      <dgm:prSet presAssocID="{F324E53C-F001-480F-BFC0-E165830C06B9}" presName="spacer" presStyleCnt="0"/>
      <dgm:spPr/>
    </dgm:pt>
    <dgm:pt modelId="{D4DF376B-BF6A-41C0-A774-6B2242778511}" type="pres">
      <dgm:prSet presAssocID="{3A889F29-674C-4E68-8BC0-06857912A2A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8A4EC4-0378-4208-A716-28C3FBD02679}" type="pres">
      <dgm:prSet presAssocID="{4453258C-8E64-4BC6-9A9E-461771002A20}" presName="spacer" presStyleCnt="0"/>
      <dgm:spPr/>
    </dgm:pt>
    <dgm:pt modelId="{D4339687-98A2-4AB7-9098-923F6E78BBCA}" type="pres">
      <dgm:prSet presAssocID="{9E2DBE94-7BE3-4D36-9E19-1FE6222E721B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D64AF0-94CD-4680-BE4F-9BEE3CD11F26}" type="presOf" srcId="{1FC8ECB9-4E26-4927-A198-D1A87ACE064D}" destId="{5395D77A-2D2D-4FC0-9038-B7B28A71FE81}" srcOrd="0" destOrd="0" presId="urn:microsoft.com/office/officeart/2005/8/layout/vList2"/>
    <dgm:cxn modelId="{2AE47E29-900E-48BE-B288-B3D126C84E03}" type="presOf" srcId="{B22ECC55-B203-4B16-8226-98D515F62A71}" destId="{78DE0FD3-0DBE-412B-A8C5-80737726EA36}" srcOrd="0" destOrd="0" presId="urn:microsoft.com/office/officeart/2005/8/layout/vList2"/>
    <dgm:cxn modelId="{3C10CFDB-767B-42F4-87C0-D79A7293A890}" srcId="{3177DA20-4B8B-4238-ACA6-91B6C7C6DA6F}" destId="{D42E105E-68F3-4953-9B8F-CC7EF14A2283}" srcOrd="4" destOrd="0" parTransId="{A42FB241-4635-4F04-9518-EEDFF34FA15B}" sibTransId="{F324E53C-F001-480F-BFC0-E165830C06B9}"/>
    <dgm:cxn modelId="{88FE0FDC-7441-4842-B224-8467E98B5049}" srcId="{3177DA20-4B8B-4238-ACA6-91B6C7C6DA6F}" destId="{B22ECC55-B203-4B16-8226-98D515F62A71}" srcOrd="1" destOrd="0" parTransId="{D3FEFA7B-0117-4AF2-8C11-083DF13553AC}" sibTransId="{321A9E2D-6AC5-43F4-9E05-6DEC410B556D}"/>
    <dgm:cxn modelId="{22EDBFD7-0C24-4051-B7BB-04DA84662897}" type="presOf" srcId="{D169FF46-1C1A-4028-8A4D-EEF8BDE62441}" destId="{32EB9171-BE08-4C3F-87AC-05DC88405633}" srcOrd="0" destOrd="0" presId="urn:microsoft.com/office/officeart/2005/8/layout/vList2"/>
    <dgm:cxn modelId="{43FEFCF1-CAC0-4001-9CAD-08FB7A0B1E14}" srcId="{3177DA20-4B8B-4238-ACA6-91B6C7C6DA6F}" destId="{D169FF46-1C1A-4028-8A4D-EEF8BDE62441}" srcOrd="2" destOrd="0" parTransId="{629007C1-6CA6-4DB1-8BF1-877845675BD4}" sibTransId="{C62E8FA5-366F-48E9-970D-95F0BAE87358}"/>
    <dgm:cxn modelId="{ACBB60C9-0DF3-4F41-839F-01F1BEDA7A47}" type="presOf" srcId="{D42E105E-68F3-4953-9B8F-CC7EF14A2283}" destId="{DB231581-0277-48AC-99EC-62140C72245E}" srcOrd="0" destOrd="0" presId="urn:microsoft.com/office/officeart/2005/8/layout/vList2"/>
    <dgm:cxn modelId="{356B74FD-E1E3-4F4B-8C63-9A541DB66BE8}" type="presOf" srcId="{3A889F29-674C-4E68-8BC0-06857912A2A8}" destId="{D4DF376B-BF6A-41C0-A774-6B2242778511}" srcOrd="0" destOrd="0" presId="urn:microsoft.com/office/officeart/2005/8/layout/vList2"/>
    <dgm:cxn modelId="{A349E282-DC5B-4865-B6F6-6820D43EE57F}" srcId="{3177DA20-4B8B-4238-ACA6-91B6C7C6DA6F}" destId="{3A889F29-674C-4E68-8BC0-06857912A2A8}" srcOrd="5" destOrd="0" parTransId="{61F7060F-7307-44CC-9CA1-E24FA7B99E99}" sibTransId="{4453258C-8E64-4BC6-9A9E-461771002A20}"/>
    <dgm:cxn modelId="{0F178BEE-B9F8-45F0-85A1-741A501EF18B}" srcId="{3177DA20-4B8B-4238-ACA6-91B6C7C6DA6F}" destId="{EE0DD584-7B96-467C-8A56-025417DA9596}" srcOrd="3" destOrd="0" parTransId="{C7128145-2688-42DC-91B5-D4B7D25C8AE7}" sibTransId="{30BE1D91-780B-49C6-8BE1-BE24DEA43F75}"/>
    <dgm:cxn modelId="{68FFAB54-CCFC-4DC8-A52D-F7AF4BDD1D11}" type="presOf" srcId="{9E2DBE94-7BE3-4D36-9E19-1FE6222E721B}" destId="{D4339687-98A2-4AB7-9098-923F6E78BBCA}" srcOrd="0" destOrd="0" presId="urn:microsoft.com/office/officeart/2005/8/layout/vList2"/>
    <dgm:cxn modelId="{FB579627-8F64-4947-8539-0D49F0C8EA10}" srcId="{3177DA20-4B8B-4238-ACA6-91B6C7C6DA6F}" destId="{1FC8ECB9-4E26-4927-A198-D1A87ACE064D}" srcOrd="0" destOrd="0" parTransId="{B5EB687F-20F9-40A5-85C5-C467F42EA54A}" sibTransId="{956F6745-F772-4EA1-9F2A-814F6E38E41F}"/>
    <dgm:cxn modelId="{F52F69C7-688C-4246-B25A-2420B2896846}" type="presOf" srcId="{3177DA20-4B8B-4238-ACA6-91B6C7C6DA6F}" destId="{D1CF23A2-9078-45F6-86DE-DA7CC1A59D0F}" srcOrd="0" destOrd="0" presId="urn:microsoft.com/office/officeart/2005/8/layout/vList2"/>
    <dgm:cxn modelId="{CBF835A6-BC83-4637-B7C2-1E274A64DAB4}" type="presOf" srcId="{EE0DD584-7B96-467C-8A56-025417DA9596}" destId="{211FA268-3420-4B4D-8A00-21F49419FB11}" srcOrd="0" destOrd="0" presId="urn:microsoft.com/office/officeart/2005/8/layout/vList2"/>
    <dgm:cxn modelId="{82BA51F2-1FCC-4CDD-89E2-EE2A57C9C45F}" srcId="{3177DA20-4B8B-4238-ACA6-91B6C7C6DA6F}" destId="{9E2DBE94-7BE3-4D36-9E19-1FE6222E721B}" srcOrd="6" destOrd="0" parTransId="{6D92CCC2-B3BE-4FAB-AFA0-3B11E2A11EDE}" sibTransId="{95091BC5-E23E-4BB0-B3D9-7F0AB2DC7AA0}"/>
    <dgm:cxn modelId="{E4E95DB8-1EA2-4D53-997F-7DFD40659963}" type="presParOf" srcId="{D1CF23A2-9078-45F6-86DE-DA7CC1A59D0F}" destId="{5395D77A-2D2D-4FC0-9038-B7B28A71FE81}" srcOrd="0" destOrd="0" presId="urn:microsoft.com/office/officeart/2005/8/layout/vList2"/>
    <dgm:cxn modelId="{CF56AB12-A714-4015-80DB-90BAB7C11B78}" type="presParOf" srcId="{D1CF23A2-9078-45F6-86DE-DA7CC1A59D0F}" destId="{377C6C60-D362-4A3A-8FA1-5243D696F3BF}" srcOrd="1" destOrd="0" presId="urn:microsoft.com/office/officeart/2005/8/layout/vList2"/>
    <dgm:cxn modelId="{9329B06A-7E1E-494D-9E68-D523FDB702A1}" type="presParOf" srcId="{D1CF23A2-9078-45F6-86DE-DA7CC1A59D0F}" destId="{78DE0FD3-0DBE-412B-A8C5-80737726EA36}" srcOrd="2" destOrd="0" presId="urn:microsoft.com/office/officeart/2005/8/layout/vList2"/>
    <dgm:cxn modelId="{0664DED8-24D1-4672-8833-8B13CA256847}" type="presParOf" srcId="{D1CF23A2-9078-45F6-86DE-DA7CC1A59D0F}" destId="{1A90554A-C51D-4705-8E8E-978BCA3AD501}" srcOrd="3" destOrd="0" presId="urn:microsoft.com/office/officeart/2005/8/layout/vList2"/>
    <dgm:cxn modelId="{358B3C53-38A9-4098-9982-28AE6566C5B4}" type="presParOf" srcId="{D1CF23A2-9078-45F6-86DE-DA7CC1A59D0F}" destId="{32EB9171-BE08-4C3F-87AC-05DC88405633}" srcOrd="4" destOrd="0" presId="urn:microsoft.com/office/officeart/2005/8/layout/vList2"/>
    <dgm:cxn modelId="{28E6993F-C8F0-4710-A3A9-05A19A4538C6}" type="presParOf" srcId="{D1CF23A2-9078-45F6-86DE-DA7CC1A59D0F}" destId="{5AA916AF-C787-4FC9-8F9A-4EC586C6A6CC}" srcOrd="5" destOrd="0" presId="urn:microsoft.com/office/officeart/2005/8/layout/vList2"/>
    <dgm:cxn modelId="{38149772-A6D8-4DE8-A071-FF2D2237E1B2}" type="presParOf" srcId="{D1CF23A2-9078-45F6-86DE-DA7CC1A59D0F}" destId="{211FA268-3420-4B4D-8A00-21F49419FB11}" srcOrd="6" destOrd="0" presId="urn:microsoft.com/office/officeart/2005/8/layout/vList2"/>
    <dgm:cxn modelId="{14237BB1-9883-4C29-879B-EB2B8185AE8D}" type="presParOf" srcId="{D1CF23A2-9078-45F6-86DE-DA7CC1A59D0F}" destId="{B9BB759A-DE8E-43C1-9B59-F2C08EFF8F5A}" srcOrd="7" destOrd="0" presId="urn:microsoft.com/office/officeart/2005/8/layout/vList2"/>
    <dgm:cxn modelId="{FA5B11E2-82A5-4A91-8E2D-658952ECC195}" type="presParOf" srcId="{D1CF23A2-9078-45F6-86DE-DA7CC1A59D0F}" destId="{DB231581-0277-48AC-99EC-62140C72245E}" srcOrd="8" destOrd="0" presId="urn:microsoft.com/office/officeart/2005/8/layout/vList2"/>
    <dgm:cxn modelId="{A64BB072-1383-4E3A-9960-8F18109D7231}" type="presParOf" srcId="{D1CF23A2-9078-45F6-86DE-DA7CC1A59D0F}" destId="{D5CC437A-ACBC-4A1D-925B-045D5CCBDD58}" srcOrd="9" destOrd="0" presId="urn:microsoft.com/office/officeart/2005/8/layout/vList2"/>
    <dgm:cxn modelId="{490090C1-AC97-48CD-BA32-66F8D66AC39E}" type="presParOf" srcId="{D1CF23A2-9078-45F6-86DE-DA7CC1A59D0F}" destId="{D4DF376B-BF6A-41C0-A774-6B2242778511}" srcOrd="10" destOrd="0" presId="urn:microsoft.com/office/officeart/2005/8/layout/vList2"/>
    <dgm:cxn modelId="{173E1E36-B5EA-4CAA-BDE1-1A2A19DFA957}" type="presParOf" srcId="{D1CF23A2-9078-45F6-86DE-DA7CC1A59D0F}" destId="{768A4EC4-0378-4208-A716-28C3FBD02679}" srcOrd="11" destOrd="0" presId="urn:microsoft.com/office/officeart/2005/8/layout/vList2"/>
    <dgm:cxn modelId="{C0CBF8E3-E46B-4C00-9CC8-55F4CC67F642}" type="presParOf" srcId="{D1CF23A2-9078-45F6-86DE-DA7CC1A59D0F}" destId="{D4339687-98A2-4AB7-9098-923F6E78BBCA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E9E151-9B6F-4109-9DB7-90D17D561ACD}">
      <dsp:nvSpPr>
        <dsp:cNvPr id="0" name=""/>
        <dsp:cNvSpPr/>
      </dsp:nvSpPr>
      <dsp:spPr>
        <a:xfrm>
          <a:off x="752566" y="926153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DCFE2C-B618-419E-AF0F-27D9A228B331}">
      <dsp:nvSpPr>
        <dsp:cNvPr id="0" name=""/>
        <dsp:cNvSpPr/>
      </dsp:nvSpPr>
      <dsp:spPr>
        <a:xfrm>
          <a:off x="100682" y="2344151"/>
          <a:ext cx="2370489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/>
            <a:t>Hashing is a mathematical method used in cryptography that converts data into a fixed-length bit string, creating a confused mess.</a:t>
          </a:r>
          <a:endParaRPr lang="en-US" sz="1100" kern="1200"/>
        </a:p>
      </dsp:txBody>
      <dsp:txXfrm>
        <a:off x="100682" y="2344151"/>
        <a:ext cx="2370489" cy="922500"/>
      </dsp:txXfrm>
    </dsp:sp>
    <dsp:sp modelId="{32685EF1-FECA-404D-9621-811FB8CF7C88}">
      <dsp:nvSpPr>
        <dsp:cNvPr id="0" name=""/>
        <dsp:cNvSpPr/>
      </dsp:nvSpPr>
      <dsp:spPr>
        <a:xfrm>
          <a:off x="3537891" y="926153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454C-DA18-48AB-8FDA-264FA1EA4343}">
      <dsp:nvSpPr>
        <dsp:cNvPr id="0" name=""/>
        <dsp:cNvSpPr/>
      </dsp:nvSpPr>
      <dsp:spPr>
        <a:xfrm>
          <a:off x="2886007" y="2344151"/>
          <a:ext cx="2370489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/>
            <a:t>Hash functions have two crucial characteristics: they are easy to compute, but difficult or impossible to re-generate the original input from the hash value alone, and it's hard to create an initial input that would match a specific output.</a:t>
          </a:r>
          <a:endParaRPr lang="en-US" sz="1100" kern="1200"/>
        </a:p>
      </dsp:txBody>
      <dsp:txXfrm>
        <a:off x="2886007" y="2344151"/>
        <a:ext cx="2370489" cy="922500"/>
      </dsp:txXfrm>
    </dsp:sp>
    <dsp:sp modelId="{B4D5B233-8516-4FEC-98FF-9AE33536AC7B}">
      <dsp:nvSpPr>
        <dsp:cNvPr id="0" name=""/>
        <dsp:cNvSpPr/>
      </dsp:nvSpPr>
      <dsp:spPr>
        <a:xfrm>
          <a:off x="6323216" y="926153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EBEA4-882C-4CE7-92DE-013A29257BCF}">
      <dsp:nvSpPr>
        <dsp:cNvPr id="0" name=""/>
        <dsp:cNvSpPr/>
      </dsp:nvSpPr>
      <dsp:spPr>
        <a:xfrm>
          <a:off x="5671332" y="2344151"/>
          <a:ext cx="2370489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/>
            <a:t>Hashing is a one-way mechanism and different hashing algorithms like MD5, SHA256, and Bcrypt are used to provide one-way scrambling.</a:t>
          </a:r>
          <a:endParaRPr lang="en-US" sz="1100" kern="1200"/>
        </a:p>
      </dsp:txBody>
      <dsp:txXfrm>
        <a:off x="5671332" y="2344151"/>
        <a:ext cx="2370489" cy="922500"/>
      </dsp:txXfrm>
    </dsp:sp>
    <dsp:sp modelId="{CAF21F5F-1B2A-4496-A55F-4F0B38ADFBCF}">
      <dsp:nvSpPr>
        <dsp:cNvPr id="0" name=""/>
        <dsp:cNvSpPr/>
      </dsp:nvSpPr>
      <dsp:spPr>
        <a:xfrm>
          <a:off x="9108541" y="926153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D3372-504A-4604-AF24-3943525E821B}">
      <dsp:nvSpPr>
        <dsp:cNvPr id="0" name=""/>
        <dsp:cNvSpPr/>
      </dsp:nvSpPr>
      <dsp:spPr>
        <a:xfrm>
          <a:off x="8456657" y="2344151"/>
          <a:ext cx="2370489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/>
            <a:t>Hash implementations use salt to further randomize input, ensuring a different hashed password each time and protecting against hash function flaws.</a:t>
          </a:r>
          <a:endParaRPr lang="en-US" sz="1100" kern="1200"/>
        </a:p>
      </dsp:txBody>
      <dsp:txXfrm>
        <a:off x="8456657" y="2344151"/>
        <a:ext cx="2370489" cy="92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DC855-1A07-45B9-85BB-56F7D458CB13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A4D96-AD25-4363-AA2D-7490839C7941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E4011-BFAD-4A5F-8693-862B1763716A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The project used </a:t>
          </a:r>
          <a:r>
            <a:rPr lang="en-GB" sz="1400" b="1" kern="1200" dirty="0" err="1"/>
            <a:t>bcrypt</a:t>
          </a:r>
          <a:r>
            <a:rPr lang="en-GB" sz="1400" kern="1200" dirty="0"/>
            <a:t> for password hashing, which involves padding the password, generating a random salt value, and hashing the combined password and salt </a:t>
          </a:r>
          <a:r>
            <a:rPr lang="en-GB" sz="1400" kern="1200" dirty="0" smtClean="0"/>
            <a:t>12 2^12 (4096)  </a:t>
          </a:r>
          <a:r>
            <a:rPr lang="en-GB" sz="1400" kern="1200" dirty="0"/>
            <a:t>times </a:t>
          </a:r>
          <a:r>
            <a:rPr lang="en-GB" sz="1400" kern="1200" dirty="0" smtClean="0"/>
            <a:t>iteration using </a:t>
          </a:r>
          <a:r>
            <a:rPr lang="en-GB" sz="1400" kern="1200" dirty="0"/>
            <a:t>the Blowfish encryption algorithm.</a:t>
          </a:r>
          <a:endParaRPr lang="en-US" sz="1400" kern="1200" dirty="0"/>
        </a:p>
      </dsp:txBody>
      <dsp:txXfrm>
        <a:off x="1948202" y="368029"/>
        <a:ext cx="3233964" cy="1371985"/>
      </dsp:txXfrm>
    </dsp:sp>
    <dsp:sp modelId="{975EBED7-E136-4BE5-A200-CD3CE82A9142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863E80-64A0-4C2A-9D89-D51D26FA02CD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F2578-914B-4D17-953B-66A41924DCF8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The use of random salt and multiple iterations makes </a:t>
          </a:r>
          <a:r>
            <a:rPr lang="en-GB" sz="1400" kern="1200" dirty="0" err="1"/>
            <a:t>bcrypt</a:t>
          </a:r>
          <a:r>
            <a:rPr lang="en-GB" sz="1400" kern="1200" dirty="0"/>
            <a:t> resistant to brute force and dictionary attacks.</a:t>
          </a:r>
          <a:endParaRPr lang="en-US" sz="1400" kern="1200" dirty="0"/>
        </a:p>
      </dsp:txBody>
      <dsp:txXfrm>
        <a:off x="7411643" y="368029"/>
        <a:ext cx="3233964" cy="1371985"/>
      </dsp:txXfrm>
    </dsp:sp>
    <dsp:sp modelId="{5815CAF3-4F2D-4115-A519-50EAB3D4EE3D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9BBA0-5FA6-4E71-AEF6-2A0AD0CAEE60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FC84C-9FE9-4ECB-8490-BEDDB498D67B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The project included a pre-configured root account with credentials stored in an XML file, and additional accounts could be created through the application.</a:t>
          </a:r>
          <a:endParaRPr lang="en-US" sz="1400" kern="1200" dirty="0"/>
        </a:p>
      </dsp:txBody>
      <dsp:txXfrm>
        <a:off x="1948202" y="2452790"/>
        <a:ext cx="3233964" cy="1371985"/>
      </dsp:txXfrm>
    </dsp:sp>
    <dsp:sp modelId="{9AADEB3B-2C9B-4581-80DC-300001674D3B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F0BBBF-7C12-41B1-907D-7BFAE3180FB0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09D7D-7FCA-4AD8-850C-A9E51E349809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Upon authentication, the application redirects to a directory listing page with read-only access to specified directories.</a:t>
          </a:r>
          <a:endParaRPr lang="en-US" sz="1400" kern="1200" dirty="0"/>
        </a:p>
      </dsp:txBody>
      <dsp:txXfrm>
        <a:off x="7411643" y="2452790"/>
        <a:ext cx="3233964" cy="13719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5D77A-2D2D-4FC0-9038-B7B28A71FE81}">
      <dsp:nvSpPr>
        <dsp:cNvPr id="0" name=""/>
        <dsp:cNvSpPr/>
      </dsp:nvSpPr>
      <dsp:spPr>
        <a:xfrm>
          <a:off x="0" y="68755"/>
          <a:ext cx="6666833" cy="71505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/>
            <a:t>Access control is crucial for securing enterprise networks</a:t>
          </a:r>
          <a:endParaRPr lang="en-US" sz="1800" kern="1200"/>
        </a:p>
      </dsp:txBody>
      <dsp:txXfrm>
        <a:off x="34906" y="103661"/>
        <a:ext cx="6597021" cy="645240"/>
      </dsp:txXfrm>
    </dsp:sp>
    <dsp:sp modelId="{78DE0FD3-0DBE-412B-A8C5-80737726EA36}">
      <dsp:nvSpPr>
        <dsp:cNvPr id="0" name=""/>
        <dsp:cNvSpPr/>
      </dsp:nvSpPr>
      <dsp:spPr>
        <a:xfrm>
          <a:off x="0" y="835647"/>
          <a:ext cx="6666833" cy="71505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/>
            <a:t>Access control misconfiguration is a common cause of data breaches</a:t>
          </a:r>
          <a:endParaRPr lang="en-US" sz="1800" kern="1200"/>
        </a:p>
      </dsp:txBody>
      <dsp:txXfrm>
        <a:off x="34906" y="870553"/>
        <a:ext cx="6597021" cy="645240"/>
      </dsp:txXfrm>
    </dsp:sp>
    <dsp:sp modelId="{32EB9171-BE08-4C3F-87AC-05DC88405633}">
      <dsp:nvSpPr>
        <dsp:cNvPr id="0" name=""/>
        <dsp:cNvSpPr/>
      </dsp:nvSpPr>
      <dsp:spPr>
        <a:xfrm>
          <a:off x="0" y="1602540"/>
          <a:ext cx="6666833" cy="71505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/>
            <a:t>Hash authentication adds an additional layer of security to access control</a:t>
          </a:r>
          <a:endParaRPr lang="en-US" sz="1800" kern="1200"/>
        </a:p>
      </dsp:txBody>
      <dsp:txXfrm>
        <a:off x="34906" y="1637446"/>
        <a:ext cx="6597021" cy="645240"/>
      </dsp:txXfrm>
    </dsp:sp>
    <dsp:sp modelId="{211FA268-3420-4B4D-8A00-21F49419FB11}">
      <dsp:nvSpPr>
        <dsp:cNvPr id="0" name=""/>
        <dsp:cNvSpPr/>
      </dsp:nvSpPr>
      <dsp:spPr>
        <a:xfrm>
          <a:off x="0" y="2369433"/>
          <a:ext cx="6666833" cy="71505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/>
            <a:t>Bcrypt is a popular algorithm used for hash authentication</a:t>
          </a:r>
          <a:endParaRPr lang="en-US" sz="1800" kern="1200"/>
        </a:p>
      </dsp:txBody>
      <dsp:txXfrm>
        <a:off x="34906" y="2404339"/>
        <a:ext cx="6597021" cy="645240"/>
      </dsp:txXfrm>
    </dsp:sp>
    <dsp:sp modelId="{DB231581-0277-48AC-99EC-62140C72245E}">
      <dsp:nvSpPr>
        <dsp:cNvPr id="0" name=""/>
        <dsp:cNvSpPr/>
      </dsp:nvSpPr>
      <dsp:spPr>
        <a:xfrm>
          <a:off x="0" y="3136326"/>
          <a:ext cx="6666833" cy="71505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/>
            <a:t>The project involved pre-configuring a root account and creating additional accounts with hashed passwords stored in an XML file</a:t>
          </a:r>
          <a:endParaRPr lang="en-US" sz="1800" kern="1200"/>
        </a:p>
      </dsp:txBody>
      <dsp:txXfrm>
        <a:off x="34906" y="3171232"/>
        <a:ext cx="6597021" cy="645240"/>
      </dsp:txXfrm>
    </dsp:sp>
    <dsp:sp modelId="{D4DF376B-BF6A-41C0-A774-6B2242778511}">
      <dsp:nvSpPr>
        <dsp:cNvPr id="0" name=""/>
        <dsp:cNvSpPr/>
      </dsp:nvSpPr>
      <dsp:spPr>
        <a:xfrm>
          <a:off x="0" y="3903219"/>
          <a:ext cx="6666833" cy="71505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The application can be implemented independently of the underlying operating system or file system.</a:t>
          </a:r>
          <a:endParaRPr lang="en-US" sz="1800" kern="1200" dirty="0"/>
        </a:p>
      </dsp:txBody>
      <dsp:txXfrm>
        <a:off x="34906" y="3938125"/>
        <a:ext cx="6597021" cy="645240"/>
      </dsp:txXfrm>
    </dsp:sp>
    <dsp:sp modelId="{D4339687-98A2-4AB7-9098-923F6E78BBCA}">
      <dsp:nvSpPr>
        <dsp:cNvPr id="0" name=""/>
        <dsp:cNvSpPr/>
      </dsp:nvSpPr>
      <dsp:spPr>
        <a:xfrm>
          <a:off x="0" y="4670112"/>
          <a:ext cx="6666833" cy="71505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/>
            <a:t>It can be used to control access to resources on any platform or device that supports web access.</a:t>
          </a:r>
          <a:endParaRPr lang="en-US" sz="1800" kern="1200"/>
        </a:p>
      </dsp:txBody>
      <dsp:txXfrm>
        <a:off x="34906" y="4705018"/>
        <a:ext cx="6597021" cy="645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9A22D-5C00-1D65-2CC8-969771939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7A9E23-CC1A-5950-9E3B-5F931FC1A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C0A98-5D1C-17FA-3E64-CEC008D8F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6C574-A02C-4DCA-A025-3C62D5BF1E0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71E0C-E4D4-75E3-4979-566CA0E7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C283F-993D-22D4-735B-E1BD8A87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F9FD-412B-45CB-ADE8-9731E5F2C3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459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AA7CB-08F5-0E00-5A37-18CA6BE38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2AA886-27BF-0439-BE1A-5FB7D01450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DCA1C-C0F6-AB4E-0372-355E3EE6F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6C574-A02C-4DCA-A025-3C62D5BF1E0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61A7D-716E-102F-DD70-2D1CE33FF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55526-AB31-7EA4-6D79-C54FD04CD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F9FD-412B-45CB-ADE8-9731E5F2C3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93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55F8D6-55C9-C6C0-FD21-A7B6844DA2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3DA7F5-5164-C3E5-1445-F02FC4405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63408-A669-12CF-35A2-F3ABA057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6C574-A02C-4DCA-A025-3C62D5BF1E0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578D4-8712-2DA0-4AFF-2447F164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BA415-FC4C-9932-01DF-3F6BDBC1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F9FD-412B-45CB-ADE8-9731E5F2C3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37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D9F86-2AB7-BC25-C54A-AE53BEB6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74C89-DEBE-D8E3-04ED-BD21D0AE7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6A585-0C50-4F6F-EA32-4C8583359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6C574-A02C-4DCA-A025-3C62D5BF1E0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DEE43-E15C-C246-4EE4-7E3D1FEC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29EB9-D738-AED7-8E40-EA6104B36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F9FD-412B-45CB-ADE8-9731E5F2C3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987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B352C-5E38-EE18-6C27-F364FB0D8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E519D-331A-D420-2C19-4337C7579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AD2B7-6D66-8807-4A19-5CE045F03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6C574-A02C-4DCA-A025-3C62D5BF1E0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193B5-E60C-61D4-9144-A972A31F8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1A7B6-B166-DF57-EC48-B55324748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F9FD-412B-45CB-ADE8-9731E5F2C3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633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4FE9-3024-46A6-1914-3CCD21A14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A7ED-3E2F-B79E-D89C-7CA368D15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94AB6-3566-D897-9EC6-089878682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9ADF4-7CDA-06D8-04FB-E1665104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6C574-A02C-4DCA-A025-3C62D5BF1E0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2C543-A4CC-5B66-06A7-F5DD05A83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8267C-4E85-82E4-51B0-3F53F7B3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F9FD-412B-45CB-ADE8-9731E5F2C3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703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244FF-CE84-34FC-41E1-67E2927B1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36BCB-C047-7DDF-4723-7BA38EEC1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9E830-6547-5F1E-6738-EF12A9944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5335F-A4BF-C26E-A756-DA500E826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B39F65-9397-4F09-E904-7AFC1DA01B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9D2D3E-67FA-3BBE-FFED-EE6945FF3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6C574-A02C-4DCA-A025-3C62D5BF1E0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B6E4BE-ABF3-4AF1-7124-5924A44BD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F55565-7A50-F733-50ED-8C540D7B5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F9FD-412B-45CB-ADE8-9731E5F2C3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129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6057A-F032-416E-5839-721631F3C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4CC70D-C286-B732-9E4C-56E2D8A4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6C574-A02C-4DCA-A025-3C62D5BF1E0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02427-8C9D-B2AA-3C4A-E4A96FDD1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D2FD7-8E56-690B-117C-40BF1BAF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F9FD-412B-45CB-ADE8-9731E5F2C3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85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CFA35-7C0B-118A-DF53-5F9712F97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6C574-A02C-4DCA-A025-3C62D5BF1E0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17595C-0E11-C7BE-BD67-6A5FBF135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32A85-28C4-E921-E728-364CBE56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F9FD-412B-45CB-ADE8-9731E5F2C3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91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B7D12-F687-6DAC-4D59-3D747BF1E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C289B-060D-5F17-5FA8-F15AE2939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8B650-BF01-4844-5B29-EA781BE8C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47C4F-51F7-37B6-A56C-B6792512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6C574-A02C-4DCA-A025-3C62D5BF1E0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02735-EAF2-E94B-7D46-6FE646401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9C306-6F00-C579-A5DA-0094D6C1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F9FD-412B-45CB-ADE8-9731E5F2C3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13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823DE-E00D-3519-93D4-F2E2C42B2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A9929-EF47-8434-0409-0084E07B46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E3F78F-FB51-7923-ABBF-D76B9E059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D472E-EDCB-57B3-7A8B-793CD1077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6C574-A02C-4DCA-A025-3C62D5BF1E0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9B0F1-A4A4-E084-E94C-80443CB93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9492D-69F1-7DC0-AADF-C3868E651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F9FD-412B-45CB-ADE8-9731E5F2C3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564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97AE72-A391-628A-DB94-FDEB790E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D763E-9E0F-6BD2-ABF6-6888273F3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5856C-88DB-4D94-40C4-F36C419AE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6C574-A02C-4DCA-A025-3C62D5BF1E0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18717-27C7-F064-1980-31D907C5D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38DEA-A0FF-1DA2-A13E-5D1868255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AF9FD-412B-45CB-ADE8-9731E5F2C3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30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Wires Linked To Core Router">
            <a:extLst>
              <a:ext uri="{FF2B5EF4-FFF2-40B4-BE49-F238E27FC236}">
                <a16:creationId xmlns:a16="http://schemas.microsoft.com/office/drawing/2014/main" id="{9CBC7F81-5941-FB25-E4F2-DD5B333EEF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" r="1" b="18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B0CCF-9533-21FA-FAC5-F2B65C4F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algn="l"/>
            <a:r>
              <a:rPr lang="en-IE" sz="5200" b="1" dirty="0">
                <a:solidFill>
                  <a:srgbClr val="FFFFFF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 Control Application</a:t>
            </a:r>
            <a:r>
              <a:rPr lang="en-GB" sz="52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52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52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C97968-4EB7-8135-CA0A-13B0858E5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anchor="b">
            <a:normAutofit fontScale="25000" lnSpcReduction="20000"/>
          </a:bodyPr>
          <a:lstStyle/>
          <a:p>
            <a:pPr algn="l"/>
            <a:r>
              <a:rPr lang="en-IE" sz="72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Prepared by :</a:t>
            </a:r>
          </a:p>
          <a:p>
            <a:pPr algn="l"/>
            <a:r>
              <a:rPr lang="en-IE" sz="80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Abdallah </a:t>
            </a:r>
            <a:r>
              <a:rPr lang="en-IE" sz="8000" b="1" dirty="0" err="1" smtClean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Hamdan</a:t>
            </a:r>
            <a:endParaRPr lang="en-IE" sz="8000" b="1" dirty="0" smtClean="0">
              <a:solidFill>
                <a:srgbClr val="FFFF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E" sz="8000" b="1" dirty="0" err="1" smtClean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Oluwatosin</a:t>
            </a:r>
            <a:r>
              <a:rPr lang="en-IE" sz="8000" b="1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E" sz="8000" b="1" dirty="0" err="1" smtClean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Fasanmi</a:t>
            </a:r>
            <a:endParaRPr lang="en-IE" sz="8000" b="1" dirty="0" smtClean="0">
              <a:solidFill>
                <a:srgbClr val="FFFF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E" sz="8000" b="1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Saajan </a:t>
            </a:r>
            <a:r>
              <a:rPr lang="en-IE" sz="80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Maharjan</a:t>
            </a:r>
          </a:p>
          <a:p>
            <a:pPr algn="l"/>
            <a:endParaRPr lang="en-IE" sz="8000" dirty="0">
              <a:solidFill>
                <a:srgbClr val="FFFF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GB" sz="8000" b="1" dirty="0">
              <a:solidFill>
                <a:srgbClr val="FFFF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E" sz="80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Teacher: Majeed Jaber</a:t>
            </a:r>
            <a:endParaRPr lang="en-GB" sz="8000" b="1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endParaRPr lang="en-GB" sz="8000" dirty="0">
              <a:solidFill>
                <a:srgbClr val="FFFFFF"/>
              </a:solidFill>
            </a:endParaRPr>
          </a:p>
          <a:p>
            <a:pPr algn="l"/>
            <a:endParaRPr lang="en-GB" sz="8000" dirty="0">
              <a:solidFill>
                <a:srgbClr val="FFFFFF"/>
              </a:solidFill>
            </a:endParaRPr>
          </a:p>
          <a:p>
            <a:pPr marL="683895" marR="683895" algn="l">
              <a:spcBef>
                <a:spcPts val="1000"/>
              </a:spcBef>
              <a:spcAft>
                <a:spcPts val="1000"/>
              </a:spcAft>
            </a:pPr>
            <a:r>
              <a:rPr lang="en-GB" sz="80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May 15, 2023</a:t>
            </a:r>
            <a:endParaRPr lang="en-GB" sz="800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endParaRPr lang="en-GB" sz="60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12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Wires Linked To Core Router">
            <a:extLst>
              <a:ext uri="{FF2B5EF4-FFF2-40B4-BE49-F238E27FC236}">
                <a16:creationId xmlns:a16="http://schemas.microsoft.com/office/drawing/2014/main" id="{9CBC7F81-5941-FB25-E4F2-DD5B333EEF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" r="1" b="18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B0CCF-9533-21FA-FAC5-F2B65C4F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5200" b="1" dirty="0" smtClean="0">
                <a:solidFill>
                  <a:srgbClr val="FFFFFF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GB" sz="52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C97968-4EB7-8135-CA0A-13B0858E5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anchor="b">
            <a:normAutofit fontScale="25000" lnSpcReduction="20000"/>
          </a:bodyPr>
          <a:lstStyle/>
          <a:p>
            <a:pPr algn="l"/>
            <a:endParaRPr lang="en-IE" sz="11200" b="1" dirty="0">
              <a:solidFill>
                <a:srgbClr val="FFFF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IE" sz="11200" b="1" dirty="0" smtClean="0">
              <a:solidFill>
                <a:srgbClr val="FFFF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IE" sz="11200" b="1" dirty="0">
              <a:solidFill>
                <a:srgbClr val="FFFF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IE" sz="11200" b="1" dirty="0" smtClean="0">
              <a:solidFill>
                <a:srgbClr val="FFFF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IE" sz="11200" b="1" dirty="0">
              <a:solidFill>
                <a:srgbClr val="FFFF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IE" sz="11200" b="1" dirty="0" smtClean="0">
              <a:solidFill>
                <a:srgbClr val="FFFF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IE" sz="11200" b="1" dirty="0">
              <a:solidFill>
                <a:srgbClr val="FFFF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IE" sz="11200" b="1" dirty="0" smtClean="0">
              <a:solidFill>
                <a:srgbClr val="FFFF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IE" sz="11200" b="1" dirty="0">
              <a:solidFill>
                <a:srgbClr val="FFFF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IE" sz="11200" b="1" dirty="0" smtClean="0">
              <a:solidFill>
                <a:srgbClr val="FFFF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IE" sz="11200" b="1" dirty="0">
              <a:solidFill>
                <a:srgbClr val="FFFF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IE" sz="11200" b="1" dirty="0" smtClean="0">
              <a:solidFill>
                <a:srgbClr val="FFFF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IE" sz="11200" b="1" dirty="0">
              <a:solidFill>
                <a:srgbClr val="FFFF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endParaRPr lang="en-IE" sz="11200" b="1" dirty="0" smtClean="0">
              <a:solidFill>
                <a:srgbClr val="FFFF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IE" sz="9600" b="1" dirty="0" smtClean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algn="l">
              <a:lnSpc>
                <a:spcPct val="170000"/>
              </a:lnSpc>
            </a:pPr>
            <a:r>
              <a:rPr lang="en-IE" sz="9600" b="1" dirty="0" smtClean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Hashing Overview</a:t>
            </a:r>
          </a:p>
          <a:p>
            <a:pPr algn="l">
              <a:lnSpc>
                <a:spcPct val="170000"/>
              </a:lnSpc>
            </a:pPr>
            <a:r>
              <a:rPr lang="en-IE" sz="9600" b="1" dirty="0" err="1" smtClean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Methodolgy</a:t>
            </a:r>
            <a:endParaRPr lang="en-IE" sz="9600" b="1" dirty="0" smtClean="0">
              <a:solidFill>
                <a:srgbClr val="FFFF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IE" sz="9600" b="1" dirty="0" smtClean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</a:p>
          <a:p>
            <a:pPr algn="l">
              <a:lnSpc>
                <a:spcPct val="170000"/>
              </a:lnSpc>
            </a:pPr>
            <a:r>
              <a:rPr lang="en-IE" sz="9600" b="1" dirty="0" smtClean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algn="l"/>
            <a:endParaRPr lang="en-IE" sz="8000" dirty="0">
              <a:solidFill>
                <a:srgbClr val="FFFF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GB" sz="8000" b="1" dirty="0">
              <a:solidFill>
                <a:srgbClr val="FFFF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GB" sz="8000" b="1" dirty="0" smtClean="0">
              <a:solidFill>
                <a:srgbClr val="FFFF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endParaRPr lang="en-GB" sz="8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01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987AC-8284-4ACA-2251-97808A46E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Introduction 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49B05-5269-5FE6-B038-231F47E87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Autofit/>
          </a:bodyPr>
          <a:lstStyle/>
          <a:p>
            <a:r>
              <a:rPr lang="en-GB" sz="1400" dirty="0"/>
              <a:t>Access control restricts access to resources based on user/device identity in enterprise networks.</a:t>
            </a:r>
          </a:p>
          <a:p>
            <a:pPr marL="0" indent="0">
              <a:buNone/>
            </a:pPr>
            <a:endParaRPr lang="en-GB" sz="1000" dirty="0"/>
          </a:p>
          <a:p>
            <a:r>
              <a:rPr lang="en-GB" sz="1400" dirty="0"/>
              <a:t>Access control misconfiguration is a common cause of data breaches, often exploited by threat actors targeting privileged users.</a:t>
            </a:r>
          </a:p>
          <a:p>
            <a:pPr marL="0" indent="0">
              <a:buNone/>
            </a:pPr>
            <a:endParaRPr lang="en-GB" sz="1000" dirty="0"/>
          </a:p>
          <a:p>
            <a:r>
              <a:rPr lang="en-GB" sz="1400" dirty="0"/>
              <a:t>The 2021 Verizon Data Breach Investigations Report states that access control misconfiguration is the second most common cause of data breaches.</a:t>
            </a:r>
          </a:p>
          <a:p>
            <a:pPr marL="0" indent="0">
              <a:buNone/>
            </a:pPr>
            <a:endParaRPr lang="en-GB" sz="1000" dirty="0"/>
          </a:p>
          <a:p>
            <a:r>
              <a:rPr lang="en-GB" sz="1400" dirty="0"/>
              <a:t>Weak or stolen passwords are also major causes of data breaches.</a:t>
            </a:r>
          </a:p>
          <a:p>
            <a:pPr marL="0" indent="0">
              <a:buNone/>
            </a:pPr>
            <a:endParaRPr lang="en-GB" sz="1000" dirty="0"/>
          </a:p>
          <a:p>
            <a:r>
              <a:rPr lang="en-GB" sz="1400" dirty="0"/>
              <a:t>Hash authentication uses a one-way mathematical function to convert passwords into an unreadable format, adding an additional layer of security to access control.</a:t>
            </a:r>
          </a:p>
          <a:p>
            <a:pPr marL="0" indent="0">
              <a:buNone/>
            </a:pPr>
            <a:endParaRPr lang="en-GB" sz="1000" dirty="0"/>
          </a:p>
          <a:p>
            <a:r>
              <a:rPr lang="en-GB" sz="1400" dirty="0"/>
              <a:t>Additional authentication measures can be implemented to ensure only authorized personnel have access to sensitive resources, reducing the risk of data breaches due to access control misconfiguration.</a:t>
            </a:r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0C72AB99-B9EF-FCB1-8172-BECE7A639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7" r="31367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3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684BB-2DA3-E7F1-BFEF-3FAB24C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HASHING</a:t>
            </a:r>
            <a:r>
              <a:rPr lang="en-GB" sz="4000" b="1" dirty="0">
                <a:solidFill>
                  <a:srgbClr val="FFFFFF"/>
                </a:solidFill>
              </a:rPr>
              <a:t>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7C57BD-13FF-267B-5BB4-D286886572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977117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0034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73C97-9CB0-1FE4-6743-F9D860759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 fontScale="90000"/>
          </a:bodyPr>
          <a:lstStyle/>
          <a:p>
            <a:r>
              <a:rPr lang="en-GB" sz="2800" b="1" kern="1600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2800" b="1" kern="1600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000" dirty="0">
                <a:solidFill>
                  <a:srgbClr val="FFFFFF"/>
                </a:solidFill>
              </a:rPr>
              <a:t>Methodology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FA574B-5B37-0AE3-7129-9CC90DDE9E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77461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50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Password Salting - CyberHoot Cyber Library">
            <a:extLst>
              <a:ext uri="{FF2B5EF4-FFF2-40B4-BE49-F238E27FC236}">
                <a16:creationId xmlns:a16="http://schemas.microsoft.com/office/drawing/2014/main" id="{0ADD05AD-DE10-A374-536A-FB715B14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748" y="2891058"/>
            <a:ext cx="5131088" cy="257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2DEFC6-BB91-CDD1-4799-73656978B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4326657" cy="399783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5573C97-9CB0-1FE4-6743-F9D860759965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kern="160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2800" b="1" kern="160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000" smtClean="0">
                <a:solidFill>
                  <a:srgbClr val="FFFFFF"/>
                </a:solidFill>
              </a:rPr>
              <a:t>Methodology </a:t>
            </a:r>
            <a:endParaRPr lang="en-GB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403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1" name="Rectangle 2070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3" name="Rectangle 2072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EEB42-0CAF-6990-BED4-95F42A76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533514"/>
            <a:ext cx="9617105" cy="1999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Demonstration Part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2814FFF-6B34-E4AC-D856-D0CB3451E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9" r="36221" b="-1"/>
          <a:stretch/>
        </p:blipFill>
        <p:spPr bwMode="auto">
          <a:xfrm>
            <a:off x="6180150" y="3821659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C2EF7D6-0836-9661-C648-58E6A79D1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0" r="25430" b="1"/>
          <a:stretch/>
        </p:blipFill>
        <p:spPr bwMode="auto">
          <a:xfrm>
            <a:off x="466856" y="3741546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98967B3E-FE5F-38DF-9F7B-90B103F27E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1" b="3"/>
          <a:stretch/>
        </p:blipFill>
        <p:spPr bwMode="auto">
          <a:xfrm>
            <a:off x="9054252" y="3856446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0897635-0CB4-6C33-C721-86AD80006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9" r="25091"/>
          <a:stretch/>
        </p:blipFill>
        <p:spPr bwMode="auto">
          <a:xfrm>
            <a:off x="3171272" y="3821659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25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6983B-3BFC-FB1C-4F7F-3C84E164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 b="1">
                <a:solidFill>
                  <a:srgbClr val="FFFFFF"/>
                </a:solidFill>
              </a:rPr>
              <a:t>Conclusion 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521EBCBF-8B45-0E3C-12DF-771C4F9230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855917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8303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F9BBBD-20EB-1F37-2FDC-EC8DB548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  <p:pic>
        <p:nvPicPr>
          <p:cNvPr id="25" name="Graphic 6" descr="Smiling Face with No Fill">
            <a:extLst>
              <a:ext uri="{FF2B5EF4-FFF2-40B4-BE49-F238E27FC236}">
                <a16:creationId xmlns:a16="http://schemas.microsoft.com/office/drawing/2014/main" id="{C5CD7C03-1E94-1A95-866A-1CFE93D01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39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459</Words>
  <Application>Microsoft Office PowerPoint</Application>
  <PresentationFormat>Widescreen</PresentationFormat>
  <Paragraphs>66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Amasis MT Pro Black</vt:lpstr>
      <vt:lpstr>Arial</vt:lpstr>
      <vt:lpstr>Calibri</vt:lpstr>
      <vt:lpstr>Calibri Light</vt:lpstr>
      <vt:lpstr>Times New Roman</vt:lpstr>
      <vt:lpstr>Office Theme</vt:lpstr>
      <vt:lpstr>Access Control Application </vt:lpstr>
      <vt:lpstr>Outline</vt:lpstr>
      <vt:lpstr>Introduction </vt:lpstr>
      <vt:lpstr>HASHING </vt:lpstr>
      <vt:lpstr> Methodology </vt:lpstr>
      <vt:lpstr>PowerPoint Presentation</vt:lpstr>
      <vt:lpstr>Demonstration Part </vt:lpstr>
      <vt:lpstr>Conclusion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 Control Application </dc:title>
  <dc:creator>Abdallah Ahmed hamdan ahmed</dc:creator>
  <cp:lastModifiedBy>Saajan Maharjan</cp:lastModifiedBy>
  <cp:revision>27</cp:revision>
  <dcterms:created xsi:type="dcterms:W3CDTF">2023-05-14T17:34:46Z</dcterms:created>
  <dcterms:modified xsi:type="dcterms:W3CDTF">2023-05-15T13:06:14Z</dcterms:modified>
</cp:coreProperties>
</file>